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16"/>
  </p:notesMasterIdLst>
  <p:handoutMasterIdLst>
    <p:handoutMasterId r:id="rId17"/>
  </p:handoutMasterIdLst>
  <p:sldIdLst>
    <p:sldId id="267" r:id="rId2"/>
    <p:sldId id="300" r:id="rId3"/>
    <p:sldId id="278" r:id="rId4"/>
    <p:sldId id="304" r:id="rId5"/>
    <p:sldId id="280" r:id="rId6"/>
    <p:sldId id="297" r:id="rId7"/>
    <p:sldId id="298" r:id="rId8"/>
    <p:sldId id="294" r:id="rId9"/>
    <p:sldId id="282" r:id="rId10"/>
    <p:sldId id="301" r:id="rId11"/>
    <p:sldId id="258" r:id="rId12"/>
    <p:sldId id="259" r:id="rId13"/>
    <p:sldId id="302" r:id="rId14"/>
    <p:sldId id="303" r:id="rId15"/>
  </p:sldIdLst>
  <p:sldSz cx="9144000" cy="6858000" type="screen4x3"/>
  <p:notesSz cx="6735763" cy="98694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0E1D1189-CC0C-4704-A15E-5E7ECA65D93D}">
          <p14:sldIdLst>
            <p14:sldId id="267"/>
            <p14:sldId id="300"/>
            <p14:sldId id="278"/>
            <p14:sldId id="304"/>
            <p14:sldId id="280"/>
            <p14:sldId id="297"/>
            <p14:sldId id="298"/>
            <p14:sldId id="294"/>
            <p14:sldId id="282"/>
            <p14:sldId id="301"/>
            <p14:sldId id="258"/>
            <p14:sldId id="259"/>
            <p14:sldId id="302"/>
            <p14:sldId id="30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FFCC"/>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574" autoAdjust="0"/>
    <p:restoredTop sz="49281" autoAdjust="0"/>
  </p:normalViewPr>
  <p:slideViewPr>
    <p:cSldViewPr>
      <p:cViewPr varScale="1">
        <p:scale>
          <a:sx n="33" d="100"/>
          <a:sy n="33" d="100"/>
        </p:scale>
        <p:origin x="2100" y="4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18831" cy="493474"/>
          </a:xfrm>
          <a:prstGeom prst="rect">
            <a:avLst/>
          </a:prstGeom>
        </p:spPr>
        <p:txBody>
          <a:bodyPr vert="horz" lIns="91431" tIns="45716" rIns="91431" bIns="45716"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374" y="1"/>
            <a:ext cx="2918831" cy="493474"/>
          </a:xfrm>
          <a:prstGeom prst="rect">
            <a:avLst/>
          </a:prstGeom>
        </p:spPr>
        <p:txBody>
          <a:bodyPr vert="horz" lIns="91431" tIns="45716" rIns="91431" bIns="45716" rtlCol="0"/>
          <a:lstStyle>
            <a:lvl1pPr algn="r">
              <a:defRPr sz="1200"/>
            </a:lvl1pPr>
          </a:lstStyle>
          <a:p>
            <a:endParaRPr kumimoji="1" lang="ja-JP" altLang="en-US"/>
          </a:p>
        </p:txBody>
      </p:sp>
      <p:sp>
        <p:nvSpPr>
          <p:cNvPr id="4" name="フッター プレースホルダー 3"/>
          <p:cNvSpPr>
            <a:spLocks noGrp="1"/>
          </p:cNvSpPr>
          <p:nvPr>
            <p:ph type="ftr" sz="quarter" idx="2"/>
          </p:nvPr>
        </p:nvSpPr>
        <p:spPr>
          <a:xfrm>
            <a:off x="1" y="9374301"/>
            <a:ext cx="2918831" cy="493474"/>
          </a:xfrm>
          <a:prstGeom prst="rect">
            <a:avLst/>
          </a:prstGeom>
        </p:spPr>
        <p:txBody>
          <a:bodyPr vert="horz" lIns="91431" tIns="45716" rIns="91431" bIns="45716"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374" y="9374301"/>
            <a:ext cx="2918831" cy="493474"/>
          </a:xfrm>
          <a:prstGeom prst="rect">
            <a:avLst/>
          </a:prstGeom>
        </p:spPr>
        <p:txBody>
          <a:bodyPr vert="horz" lIns="91431" tIns="45716" rIns="91431" bIns="45716" rtlCol="0" anchor="b"/>
          <a:lstStyle>
            <a:lvl1pPr algn="r">
              <a:defRPr sz="1200"/>
            </a:lvl1pPr>
          </a:lstStyle>
          <a:p>
            <a:fld id="{89BEA736-F38C-4AC3-843F-E35FB4881483}" type="slidenum">
              <a:rPr kumimoji="1" lang="ja-JP" altLang="en-US" smtClean="0"/>
              <a:t>‹#›</a:t>
            </a:fld>
            <a:endParaRPr kumimoji="1" lang="ja-JP" altLang="en-US"/>
          </a:p>
        </p:txBody>
      </p:sp>
    </p:spTree>
    <p:extLst>
      <p:ext uri="{BB962C8B-B14F-4D97-AF65-F5344CB8AC3E}">
        <p14:creationId xmlns:p14="http://schemas.microsoft.com/office/powerpoint/2010/main" val="974347495"/>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18831" cy="493474"/>
          </a:xfrm>
          <a:prstGeom prst="rect">
            <a:avLst/>
          </a:prstGeom>
        </p:spPr>
        <p:txBody>
          <a:bodyPr vert="horz" lIns="91431" tIns="45716" rIns="91431"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4" y="1"/>
            <a:ext cx="2918831" cy="493474"/>
          </a:xfrm>
          <a:prstGeom prst="rect">
            <a:avLst/>
          </a:prstGeom>
        </p:spPr>
        <p:txBody>
          <a:bodyPr vert="horz" lIns="91431" tIns="45716" rIns="91431" bIns="45716" rtlCol="0"/>
          <a:lstStyle>
            <a:lvl1pPr algn="r">
              <a:defRPr sz="1200"/>
            </a:lvl1pPr>
          </a:lstStyle>
          <a:p>
            <a:endParaRPr kumimoji="1" lang="ja-JP" altLang="en-US"/>
          </a:p>
        </p:txBody>
      </p:sp>
      <p:sp>
        <p:nvSpPr>
          <p:cNvPr id="4" name="スライド イメージ プレースホルダー 3"/>
          <p:cNvSpPr>
            <a:spLocks noGrp="1" noRot="1" noChangeAspect="1"/>
          </p:cNvSpPr>
          <p:nvPr>
            <p:ph type="sldImg" idx="2"/>
          </p:nvPr>
        </p:nvSpPr>
        <p:spPr>
          <a:xfrm>
            <a:off x="900113" y="739775"/>
            <a:ext cx="4935537" cy="3700463"/>
          </a:xfrm>
          <a:prstGeom prst="rect">
            <a:avLst/>
          </a:prstGeom>
          <a:noFill/>
          <a:ln w="12700">
            <a:solidFill>
              <a:prstClr val="black"/>
            </a:solidFill>
          </a:ln>
        </p:spPr>
        <p:txBody>
          <a:bodyPr vert="horz" lIns="91431" tIns="45716" rIns="91431" bIns="45716" rtlCol="0" anchor="ctr"/>
          <a:lstStyle/>
          <a:p>
            <a:endParaRPr lang="ja-JP" altLang="en-US"/>
          </a:p>
        </p:txBody>
      </p:sp>
      <p:sp>
        <p:nvSpPr>
          <p:cNvPr id="5" name="ノート プレースホルダー 4"/>
          <p:cNvSpPr>
            <a:spLocks noGrp="1"/>
          </p:cNvSpPr>
          <p:nvPr>
            <p:ph type="body" sz="quarter" idx="3"/>
          </p:nvPr>
        </p:nvSpPr>
        <p:spPr>
          <a:xfrm>
            <a:off x="673577" y="4688008"/>
            <a:ext cx="5388610" cy="4441269"/>
          </a:xfrm>
          <a:prstGeom prst="rect">
            <a:avLst/>
          </a:prstGeom>
        </p:spPr>
        <p:txBody>
          <a:bodyPr vert="horz" lIns="91431" tIns="45716" rIns="91431" bIns="45716"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374301"/>
            <a:ext cx="2918831" cy="493474"/>
          </a:xfrm>
          <a:prstGeom prst="rect">
            <a:avLst/>
          </a:prstGeom>
        </p:spPr>
        <p:txBody>
          <a:bodyPr vert="horz" lIns="91431" tIns="45716" rIns="91431"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4" y="9374301"/>
            <a:ext cx="2918831" cy="493474"/>
          </a:xfrm>
          <a:prstGeom prst="rect">
            <a:avLst/>
          </a:prstGeom>
        </p:spPr>
        <p:txBody>
          <a:bodyPr vert="horz" lIns="91431" tIns="45716" rIns="91431" bIns="45716" rtlCol="0" anchor="b"/>
          <a:lstStyle>
            <a:lvl1pPr algn="r">
              <a:defRPr sz="1200"/>
            </a:lvl1pPr>
          </a:lstStyle>
          <a:p>
            <a:fld id="{01F11A9F-BBFB-4335-8FD6-9F184E094F23}" type="slidenum">
              <a:rPr kumimoji="1" lang="ja-JP" altLang="en-US" smtClean="0"/>
              <a:t>‹#›</a:t>
            </a:fld>
            <a:endParaRPr kumimoji="1" lang="ja-JP" altLang="en-US"/>
          </a:p>
        </p:txBody>
      </p:sp>
    </p:spTree>
    <p:extLst>
      <p:ext uri="{BB962C8B-B14F-4D97-AF65-F5344CB8AC3E}">
        <p14:creationId xmlns:p14="http://schemas.microsoft.com/office/powerpoint/2010/main" val="440481399"/>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○いじめの未然防止に関わる研修会を行います。</a:t>
            </a:r>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r>
              <a:rPr kumimoji="1" lang="en-US" altLang="ja-JP" dirty="0" smtClean="0">
                <a:latin typeface="ＭＳ Ｐゴシック" panose="020B0600070205080204" pitchFamily="50" charset="-128"/>
                <a:ea typeface="ＭＳ Ｐゴシック" panose="020B0600070205080204" pitchFamily="50" charset="-128"/>
              </a:rPr>
              <a:t>※</a:t>
            </a:r>
            <a:r>
              <a:rPr kumimoji="1" lang="ja-JP" altLang="en-US" dirty="0" smtClean="0">
                <a:latin typeface="ＭＳ Ｐゴシック" panose="020B0600070205080204" pitchFamily="50" charset="-128"/>
                <a:ea typeface="ＭＳ Ｐゴシック" panose="020B0600070205080204" pitchFamily="50" charset="-128"/>
              </a:rPr>
              <a:t>本資料は、小・中・高等学校、特別支援学校で共通しています。「児童生徒」と示した箇所を「児童」か「生徒」か、を学校種により、選択するなど、活用するに当たっては、「はじめに」でも示したとおり、学校の状況に合わせて、説明の仕方や内容を変更するなど工夫</a:t>
            </a:r>
            <a:r>
              <a:rPr kumimoji="1" lang="ja-JP" altLang="en-US" smtClean="0">
                <a:latin typeface="ＭＳ Ｐゴシック" panose="020B0600070205080204" pitchFamily="50" charset="-128"/>
                <a:ea typeface="ＭＳ Ｐゴシック" panose="020B0600070205080204" pitchFamily="50" charset="-128"/>
              </a:rPr>
              <a:t>してください</a:t>
            </a:r>
            <a:r>
              <a:rPr kumimoji="1" lang="ja-JP" altLang="en-US" dirty="0" smtClean="0">
                <a:latin typeface="ＭＳ Ｐゴシック" panose="020B0600070205080204" pitchFamily="50" charset="-128"/>
                <a:ea typeface="ＭＳ Ｐゴシック" panose="020B0600070205080204" pitchFamily="50" charset="-128"/>
              </a:rPr>
              <a:t>。</a:t>
            </a:r>
            <a:endParaRPr kumimoji="1" lang="ja-JP" altLang="en-US" dirty="0">
              <a:latin typeface="ＭＳ Ｐゴシック" panose="020B0600070205080204" pitchFamily="50" charset="-128"/>
              <a:ea typeface="ＭＳ Ｐゴシック" panose="020B0600070205080204" pitchFamily="50" charset="-128"/>
            </a:endParaRPr>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1</a:t>
            </a:fld>
            <a:endParaRPr kumimoji="1" lang="ja-JP" altLang="en-US"/>
          </a:p>
        </p:txBody>
      </p:sp>
    </p:spTree>
    <p:extLst>
      <p:ext uri="{BB962C8B-B14F-4D97-AF65-F5344CB8AC3E}">
        <p14:creationId xmlns:p14="http://schemas.microsoft.com/office/powerpoint/2010/main" val="4518244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14308">
              <a:defRPr/>
            </a:pPr>
            <a:r>
              <a:rPr kumimoji="1" lang="ja-JP" altLang="en-US" dirty="0" smtClean="0"/>
              <a:t>○これまで、私が説明したいじめの未然防止の考え方に基づき、我が校で行っている教育活動のどれがいじめの未然防止につなげることができるのかを考えていきましょう。</a:t>
            </a:r>
            <a:endParaRPr kumimoji="1" lang="en-US" altLang="ja-JP" dirty="0" smtClean="0"/>
          </a:p>
          <a:p>
            <a:pPr defTabSz="914308">
              <a:defRPr/>
            </a:pPr>
            <a:r>
              <a:rPr kumimoji="1" lang="ja-JP" altLang="en-US" dirty="0" smtClean="0"/>
              <a:t>○皆さんのお手元に、活動例のマトリクスの枠があります。</a:t>
            </a:r>
            <a:endParaRPr kumimoji="1" lang="en-US" altLang="ja-JP" dirty="0" smtClean="0"/>
          </a:p>
          <a:p>
            <a:pPr defTabSz="914308">
              <a:defRPr/>
            </a:pPr>
            <a:r>
              <a:rPr kumimoji="1" lang="ja-JP" altLang="en-US" dirty="0" smtClean="0"/>
              <a:t>○このマトリクスを活用して、我が校の教育活動を整理します。</a:t>
            </a:r>
            <a:endParaRPr kumimoji="1" lang="en-US" altLang="ja-JP" dirty="0" smtClean="0"/>
          </a:p>
          <a:p>
            <a:pPr defTabSz="914308">
              <a:defRPr/>
            </a:pPr>
            <a:r>
              <a:rPr kumimoji="1" lang="ja-JP" altLang="en-US" dirty="0" smtClean="0"/>
              <a:t>○１２のマトリクスに、我が校の教育活動を当てはめていきます。特別な活動や新しい活動でなくて構いません。</a:t>
            </a:r>
            <a:endParaRPr kumimoji="1" lang="en-US" altLang="ja-JP" dirty="0" smtClean="0"/>
          </a:p>
          <a:p>
            <a:pPr defTabSz="914308">
              <a:defRPr/>
            </a:pPr>
            <a:r>
              <a:rPr kumimoji="1" lang="ja-JP" altLang="en-US" dirty="0" smtClean="0"/>
              <a:t>○また、これは、学校のマトリクスなので、ある学級だけが行っているものではなく、学年や学校全体で取り組んでいるものを、全ての教育活動から選んでください。</a:t>
            </a:r>
            <a:endParaRPr kumimoji="1" lang="en-US" altLang="ja-JP" dirty="0" smtClean="0"/>
          </a:p>
          <a:p>
            <a:pPr defTabSz="914308">
              <a:defRPr/>
            </a:pPr>
            <a:r>
              <a:rPr kumimoji="1" lang="en-US" altLang="ja-JP" dirty="0" smtClean="0"/>
              <a:t>※</a:t>
            </a:r>
            <a:r>
              <a:rPr kumimoji="1" lang="ja-JP" altLang="en-US" dirty="0" smtClean="0"/>
              <a:t>地域行事などへの参加、部活動単位のボランティアなどを行っている場合も考えられるので、教育課程の内外は問いません。</a:t>
            </a:r>
            <a:endParaRPr kumimoji="1" lang="en-US" altLang="ja-JP" dirty="0" smtClean="0"/>
          </a:p>
          <a:p>
            <a:pPr defTabSz="914308">
              <a:defRPr/>
            </a:pPr>
            <a:endParaRPr kumimoji="1" lang="en-US" altLang="ja-JP" dirty="0" smtClean="0"/>
          </a:p>
          <a:p>
            <a:pPr defTabSz="914308">
              <a:defRPr/>
            </a:pPr>
            <a:r>
              <a:rPr kumimoji="1" lang="ja-JP" altLang="en-US" dirty="0" smtClean="0"/>
              <a:t>〇マトリクスの構造について説明します。</a:t>
            </a:r>
            <a:endParaRPr kumimoji="1" lang="en-US" altLang="ja-JP" dirty="0" smtClean="0"/>
          </a:p>
          <a:p>
            <a:pPr defTabSz="914308">
              <a:defRPr/>
            </a:pPr>
            <a:r>
              <a:rPr kumimoji="1" lang="ja-JP" altLang="en-US" dirty="0" smtClean="0"/>
              <a:t>○縦は４つに分かれています。</a:t>
            </a:r>
            <a:endParaRPr kumimoji="1" lang="en-US" altLang="ja-JP" dirty="0" smtClean="0"/>
          </a:p>
          <a:p>
            <a:pPr defTabSz="914308">
              <a:defRPr/>
            </a:pPr>
            <a:r>
              <a:rPr kumimoji="1" lang="ja-JP" altLang="en-US" dirty="0" smtClean="0"/>
              <a:t>○アは教科指導に関わる活動、イは児童会・生徒会活動に関わる活動、ウは地域社会と連携した活動、エは道徳教育や人権教育、情報モラル教育など、最近の教育課題の解決に向けた活動となります。</a:t>
            </a:r>
            <a:endParaRPr kumimoji="1" lang="en-US" altLang="ja-JP" dirty="0" smtClean="0"/>
          </a:p>
          <a:p>
            <a:pPr defTabSz="914308">
              <a:defRPr/>
            </a:pPr>
            <a:endParaRPr kumimoji="1" lang="en-US" altLang="ja-JP" dirty="0" smtClean="0"/>
          </a:p>
          <a:p>
            <a:pPr defTabSz="914308">
              <a:defRPr/>
            </a:pPr>
            <a:r>
              <a:rPr kumimoji="1" lang="ja-JP" altLang="en-US" dirty="0" smtClean="0"/>
              <a:t>○横は３つに分かれています。</a:t>
            </a:r>
            <a:endParaRPr kumimoji="1" lang="en-US" altLang="ja-JP" dirty="0" smtClean="0"/>
          </a:p>
          <a:p>
            <a:pPr defTabSz="914308">
              <a:defRPr/>
            </a:pPr>
            <a:r>
              <a:rPr kumimoji="1" lang="ja-JP" altLang="en-US" dirty="0" smtClean="0"/>
              <a:t>○上から①居場所づくり、②絆づくり、③環境づくり、です。</a:t>
            </a:r>
            <a:endParaRPr kumimoji="1" lang="en-US" altLang="ja-JP" dirty="0" smtClean="0"/>
          </a:p>
          <a:p>
            <a:pPr defTabSz="914308">
              <a:defRPr/>
            </a:pPr>
            <a:r>
              <a:rPr kumimoji="1" lang="ja-JP" altLang="en-US" dirty="0" smtClean="0"/>
              <a:t>○この３つについて、説明します。</a:t>
            </a:r>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10</a:t>
            </a:fld>
            <a:endParaRPr kumimoji="1" lang="ja-JP" altLang="en-US"/>
          </a:p>
        </p:txBody>
      </p:sp>
    </p:spTree>
    <p:extLst>
      <p:ext uri="{BB962C8B-B14F-4D97-AF65-F5344CB8AC3E}">
        <p14:creationId xmlns:p14="http://schemas.microsoft.com/office/powerpoint/2010/main" val="1265592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居場所づくり」教師が主体となる活動です。教師の励ましや温かい言葉掛け、指導の工夫により、児童生徒が安心して学ぶことができるようにする活動です。主に授業中や放課後に教師が行う工夫や取組です。</a:t>
            </a:r>
            <a:endParaRPr kumimoji="1" lang="en-US" altLang="ja-JP" dirty="0" smtClean="0"/>
          </a:p>
          <a:p>
            <a:endParaRPr kumimoji="1" lang="en-US" altLang="ja-JP" dirty="0" smtClean="0"/>
          </a:p>
          <a:p>
            <a:r>
              <a:rPr kumimoji="1" lang="ja-JP" altLang="en-US" dirty="0" smtClean="0"/>
              <a:t>○２つ目は「絆づくり」です。</a:t>
            </a:r>
            <a:endParaRPr kumimoji="1" lang="en-US" altLang="ja-JP" dirty="0" smtClean="0"/>
          </a:p>
          <a:p>
            <a:r>
              <a:rPr kumimoji="1" lang="ja-JP" altLang="en-US" dirty="0" smtClean="0"/>
              <a:t>○児童生徒が主体となる活動です。児童会や生徒会が中心となる活動です。</a:t>
            </a:r>
            <a:endParaRPr kumimoji="1" lang="en-US" altLang="ja-JP" dirty="0" smtClean="0"/>
          </a:p>
          <a:p>
            <a:endParaRPr kumimoji="1" lang="en-US" altLang="ja-JP" dirty="0" smtClean="0"/>
          </a:p>
          <a:p>
            <a:r>
              <a:rPr kumimoji="1" lang="ja-JP" altLang="en-US" dirty="0" smtClean="0"/>
              <a:t>○３つ目は「環境づくり」です。児童生徒が安心して学ぶことができる環境をつくる活動です。例えば、掲示物を作成したり、校舎内外の清掃をしたりするなどの活動がこれに当たります。</a:t>
            </a:r>
            <a:endParaRPr kumimoji="1" lang="en-US" altLang="ja-JP" dirty="0" smtClean="0"/>
          </a:p>
          <a:p>
            <a:endParaRPr kumimoji="1" lang="en-US" altLang="ja-JP" dirty="0" smtClean="0"/>
          </a:p>
          <a:p>
            <a:r>
              <a:rPr kumimoji="1" lang="ja-JP" altLang="en-US" dirty="0" smtClean="0"/>
              <a:t>○なお、「居場所づくり」や「絆づくり」については、国立教育政策研究所の「生徒指導リーフレット」に詳しく示されていますが、「環境づくり」は北海道教育委員会のオリジナルの考え方です。</a:t>
            </a:r>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11</a:t>
            </a:fld>
            <a:endParaRPr kumimoji="1" lang="ja-JP" altLang="en-US"/>
          </a:p>
        </p:txBody>
      </p:sp>
    </p:spTree>
    <p:extLst>
      <p:ext uri="{BB962C8B-B14F-4D97-AF65-F5344CB8AC3E}">
        <p14:creationId xmlns:p14="http://schemas.microsoft.com/office/powerpoint/2010/main" val="27803878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（自身の学校の教育活動をいくつか例にして、どのマトリクスに当てはまるか全員で考えてみましょう。）</a:t>
            </a:r>
            <a:endParaRPr kumimoji="1" lang="en-US" altLang="ja-JP" dirty="0" smtClean="0"/>
          </a:p>
          <a:p>
            <a:r>
              <a:rPr kumimoji="1" lang="ja-JP" altLang="en-US" dirty="0" smtClean="0"/>
              <a:t>〇例えば、我が校の〇〇（教育活動）は、どのマトリクスに当てはまるでしょうか。</a:t>
            </a:r>
            <a:endParaRPr kumimoji="1" lang="en-US" altLang="ja-JP" dirty="0" smtClean="0"/>
          </a:p>
          <a:p>
            <a:r>
              <a:rPr kumimoji="1" lang="en-US" altLang="ja-JP" dirty="0" smtClean="0"/>
              <a:t>※</a:t>
            </a:r>
            <a:r>
              <a:rPr kumimoji="1" lang="ja-JP" altLang="en-US" dirty="0" smtClean="0"/>
              <a:t>例えば、「〇〇小まつり」は児童会が主体的に行う活動なので、「②絆づくり」、「イ」なので、Ｅのマトリクスに当てはまります。</a:t>
            </a:r>
            <a:endParaRPr kumimoji="1" lang="en-US" altLang="ja-JP" dirty="0" smtClean="0"/>
          </a:p>
          <a:p>
            <a:r>
              <a:rPr kumimoji="1" lang="en-US" altLang="ja-JP" dirty="0" smtClean="0"/>
              <a:t>※</a:t>
            </a:r>
            <a:r>
              <a:rPr kumimoji="1" lang="ja-JP" altLang="en-US" dirty="0" smtClean="0"/>
              <a:t>例えば、「〇〇小まつり」は児童会が主体的に行う活動であり、地域住民と連携した活動なので、Ｈのマトリクスに当てはまります。</a:t>
            </a:r>
            <a:endParaRPr kumimoji="1" lang="en-US" altLang="ja-JP" dirty="0" smtClean="0"/>
          </a:p>
          <a:p>
            <a:r>
              <a:rPr kumimoji="1" lang="en-US" altLang="ja-JP" dirty="0" smtClean="0"/>
              <a:t>※</a:t>
            </a:r>
            <a:r>
              <a:rPr kumimoji="1" lang="ja-JP" altLang="en-US" dirty="0" smtClean="0"/>
              <a:t>例えば、「新入生を迎える会」は、生徒会が主体的に行う活動であり、特別活動の時間に行っているので、Ｂのマトリクスに当てはまります。</a:t>
            </a:r>
            <a:endParaRPr kumimoji="1" lang="en-US" altLang="ja-JP" dirty="0" smtClean="0"/>
          </a:p>
          <a:p>
            <a:pPr defTabSz="914491">
              <a:defRPr/>
            </a:pPr>
            <a:r>
              <a:rPr kumimoji="1" lang="en-US" altLang="ja-JP" dirty="0" smtClean="0"/>
              <a:t>※</a:t>
            </a:r>
            <a:r>
              <a:rPr kumimoji="1" lang="ja-JP" altLang="en-US" dirty="0" smtClean="0"/>
              <a:t>例えば、「新入生を迎える会」は、生徒会が主体的に行う活動なので、Ｅのマトリクスに当てはまります。</a:t>
            </a:r>
            <a:endParaRPr kumimoji="1" lang="en-US" altLang="ja-JP" dirty="0" smtClean="0"/>
          </a:p>
          <a:p>
            <a:pPr defTabSz="914491">
              <a:defRPr/>
            </a:pPr>
            <a:r>
              <a:rPr kumimoji="1" lang="en-US" altLang="ja-JP" dirty="0" smtClean="0"/>
              <a:t>※</a:t>
            </a:r>
            <a:r>
              <a:rPr kumimoji="1" lang="ja-JP" altLang="en-US" dirty="0" smtClean="0"/>
              <a:t>例えば、「情報モラル教室」は、教師の指導により行い、情報モラル教育に関連しているので、Ｊのマトリクスに当てはまります。</a:t>
            </a:r>
            <a:endParaRPr kumimoji="1" lang="en-US" altLang="ja-JP" dirty="0" smtClean="0"/>
          </a:p>
          <a:p>
            <a:pPr defTabSz="914491">
              <a:defRPr/>
            </a:pP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○画面上の赤い矢印は、関連する教育活動のつながりを示しています。</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○例えば、地域の人々と一緒に行う活動を全てつなげたり、道徳の時間と各教科等をつなげたり、児童・生徒会行事をつなげたりします。</a:t>
            </a:r>
            <a:endParaRPr kumimoji="1" lang="en-US" altLang="ja-JP" dirty="0" smtClean="0"/>
          </a:p>
          <a:p>
            <a:pPr defTabSz="914491">
              <a:defRPr/>
            </a:pPr>
            <a:endParaRPr kumimoji="1" lang="en-US" altLang="ja-JP" dirty="0" smtClean="0"/>
          </a:p>
          <a:p>
            <a:pPr defTabSz="914491">
              <a:defRPr/>
            </a:pPr>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a:p>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12</a:t>
            </a:fld>
            <a:endParaRPr kumimoji="1" lang="ja-JP" altLang="en-US"/>
          </a:p>
        </p:txBody>
      </p:sp>
    </p:spTree>
    <p:extLst>
      <p:ext uri="{BB962C8B-B14F-4D97-AF65-F5344CB8AC3E}">
        <p14:creationId xmlns:p14="http://schemas.microsoft.com/office/powerpoint/2010/main" val="39960970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〇これからの流れを説明します。</a:t>
            </a:r>
            <a:endParaRPr kumimoji="1" lang="en-US" altLang="ja-JP" dirty="0" smtClean="0"/>
          </a:p>
          <a:p>
            <a:endParaRPr kumimoji="1" lang="en-US" altLang="ja-JP" dirty="0" smtClean="0"/>
          </a:p>
          <a:p>
            <a:r>
              <a:rPr kumimoji="1" lang="ja-JP" altLang="en-US" dirty="0" smtClean="0"/>
              <a:t>○先生方にマトリクスの作成と提出をお願いします。</a:t>
            </a:r>
            <a:endParaRPr kumimoji="1" lang="en-US" altLang="ja-JP" dirty="0" smtClean="0"/>
          </a:p>
          <a:p>
            <a:r>
              <a:rPr kumimoji="1" lang="ja-JP" altLang="en-US" dirty="0" smtClean="0"/>
              <a:t>〇作成する際の留意点についてお話します。</a:t>
            </a:r>
            <a:endParaRPr kumimoji="1" lang="en-US" altLang="ja-JP" dirty="0" smtClean="0"/>
          </a:p>
          <a:p>
            <a:r>
              <a:rPr kumimoji="1" lang="ja-JP" altLang="en-US" dirty="0" smtClean="0"/>
              <a:t>○マトリクスには、「○○（学校での名称）のように教育活動の名前のみ書いてください。</a:t>
            </a:r>
            <a:endParaRPr kumimoji="1" lang="en-US" altLang="ja-JP" dirty="0" smtClean="0"/>
          </a:p>
          <a:p>
            <a:r>
              <a:rPr kumimoji="1" lang="ja-JP" altLang="en-US" dirty="0" smtClean="0"/>
              <a:t>〇全てのマトリクスに教育活動を当てはめることが難しい場合は、無理に当てはめる必要はありませんが、できるだけ多くのマトリクスに教育活動を当てはめてみましょう。</a:t>
            </a:r>
            <a:endParaRPr kumimoji="1" lang="en-US" altLang="ja-JP" dirty="0" smtClean="0"/>
          </a:p>
          <a:p>
            <a:pPr defTabSz="914491">
              <a:defRPr/>
            </a:pPr>
            <a:r>
              <a:rPr kumimoji="1" lang="ja-JP" altLang="en-US" dirty="0" smtClean="0"/>
              <a:t>〇また、１つのマトリクスに複数の教育活動が当てはまることもあります。</a:t>
            </a:r>
            <a:endParaRPr kumimoji="1" lang="en-US" altLang="ja-JP" dirty="0" smtClean="0"/>
          </a:p>
          <a:p>
            <a:pPr defTabSz="914491">
              <a:defRPr/>
            </a:pPr>
            <a:r>
              <a:rPr kumimoji="1" lang="ja-JP" altLang="en-US" dirty="0" smtClean="0"/>
              <a:t>〇マトリクスには、教育活動を当てはめるため、例えば、教師が行う「校内研修」や、教師と保護者が行う「祭典巡視」は、当てはまりません。</a:t>
            </a:r>
            <a:endParaRPr kumimoji="1" lang="en-US" altLang="ja-JP" dirty="0" smtClean="0"/>
          </a:p>
          <a:p>
            <a:pPr defTabSz="914491">
              <a:defRPr/>
            </a:pPr>
            <a:endParaRPr kumimoji="1" lang="en-US" altLang="ja-JP" dirty="0" smtClean="0"/>
          </a:p>
          <a:p>
            <a:pPr defTabSz="914491">
              <a:defRPr/>
            </a:pPr>
            <a:r>
              <a:rPr kumimoji="1" lang="ja-JP" altLang="en-US" dirty="0" smtClean="0"/>
              <a:t>〇なお、マトリクス作成の主なねらいは、現在学校で行っている教育活動を「居場所づくり」、「絆づくり」、「環境づくり」の観点から、全教師がとらえ直すことであり、「正しいマトリクスを作成すること」ではありません。まずは、先生方が「こうかな」を思ったことをどんどん記述してください。</a:t>
            </a:r>
            <a:endParaRPr kumimoji="1" lang="en-US" altLang="ja-JP" dirty="0" smtClean="0"/>
          </a:p>
          <a:p>
            <a:pPr defTabSz="914491">
              <a:defRPr/>
            </a:pPr>
            <a:endParaRPr kumimoji="1" lang="en-US" altLang="ja-JP" dirty="0" smtClean="0"/>
          </a:p>
          <a:p>
            <a:pPr defTabSz="914491">
              <a:defRPr/>
            </a:pPr>
            <a:r>
              <a:rPr kumimoji="1" lang="ja-JP" altLang="en-US" dirty="0" smtClean="0"/>
              <a:t>〇作成者が分かるよう、（　　）側に名前を書いてください。</a:t>
            </a:r>
            <a:endParaRPr kumimoji="1" lang="en-US" altLang="ja-JP" dirty="0" smtClean="0"/>
          </a:p>
          <a:p>
            <a:pPr defTabSz="914491">
              <a:defRPr/>
            </a:pPr>
            <a:r>
              <a:rPr kumimoji="1" lang="ja-JP" altLang="en-US" dirty="0" smtClean="0"/>
              <a:t>○○月○日（○）までの提出願います。</a:t>
            </a:r>
            <a:endParaRPr kumimoji="1" lang="en-US" altLang="ja-JP" dirty="0" smtClean="0"/>
          </a:p>
          <a:p>
            <a:pPr defTabSz="914491">
              <a:defRPr/>
            </a:pPr>
            <a:endParaRPr kumimoji="1" lang="en-US" altLang="ja-JP" dirty="0" smtClean="0"/>
          </a:p>
          <a:p>
            <a:endParaRPr kumimoji="1" lang="en-US" altLang="ja-JP" dirty="0" smtClean="0"/>
          </a:p>
          <a:p>
            <a:endParaRPr lang="en-US" altLang="ja-JP" dirty="0" smtClean="0"/>
          </a:p>
        </p:txBody>
      </p:sp>
      <p:sp>
        <p:nvSpPr>
          <p:cNvPr id="4" name="スライド番号プレースホルダー 3"/>
          <p:cNvSpPr>
            <a:spLocks noGrp="1"/>
          </p:cNvSpPr>
          <p:nvPr>
            <p:ph type="sldNum" sz="quarter" idx="10"/>
          </p:nvPr>
        </p:nvSpPr>
        <p:spPr/>
        <p:txBody>
          <a:bodyPr/>
          <a:lstStyle/>
          <a:p>
            <a:fld id="{C1EA9BF3-1B0B-402D-A31B-BD32ECCD615E}" type="slidenum">
              <a:rPr kumimoji="1" lang="ja-JP" altLang="en-US" smtClean="0"/>
              <a:pPr/>
              <a:t>13</a:t>
            </a:fld>
            <a:endParaRPr kumimoji="1" lang="ja-JP" altLang="en-US"/>
          </a:p>
        </p:txBody>
      </p:sp>
    </p:spTree>
    <p:extLst>
      <p:ext uri="{BB962C8B-B14F-4D97-AF65-F5344CB8AC3E}">
        <p14:creationId xmlns:p14="http://schemas.microsoft.com/office/powerpoint/2010/main" val="34577273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〇次回の研修会及びその後の予定を説明します。</a:t>
            </a:r>
            <a:endParaRPr kumimoji="1" lang="en-US" altLang="ja-JP" dirty="0" smtClean="0"/>
          </a:p>
          <a:p>
            <a:endParaRPr kumimoji="1" lang="en-US" altLang="ja-JP" dirty="0" smtClean="0"/>
          </a:p>
          <a:p>
            <a:r>
              <a:rPr kumimoji="1" lang="ja-JP" altLang="en-US" dirty="0" smtClean="0"/>
              <a:t>〇私たち担当が先生方のマトリクスをまとめ、先生方に配付します。</a:t>
            </a:r>
            <a:endParaRPr kumimoji="1" lang="en-US" altLang="ja-JP" dirty="0" smtClean="0"/>
          </a:p>
          <a:p>
            <a:r>
              <a:rPr kumimoji="1" lang="ja-JP" altLang="en-US" dirty="0" smtClean="0"/>
              <a:t>○それを基に交流をしたいと思います。</a:t>
            </a:r>
            <a:endParaRPr kumimoji="1" lang="en-US" altLang="ja-JP" dirty="0" smtClean="0"/>
          </a:p>
          <a:p>
            <a:r>
              <a:rPr kumimoji="1" lang="ja-JP" altLang="en-US" dirty="0" smtClean="0"/>
              <a:t>〇その後、私たち担当が学校のマトリクスを作成します。</a:t>
            </a:r>
            <a:endParaRPr kumimoji="1" lang="en-US" altLang="ja-JP" dirty="0" smtClean="0"/>
          </a:p>
          <a:p>
            <a:r>
              <a:rPr kumimoji="1" lang="ja-JP" altLang="en-US" dirty="0" smtClean="0"/>
              <a:t>○作成したマトリクスを先生方に配付し、質問などを伺い、修正をした上で完成とします。</a:t>
            </a:r>
            <a:endParaRPr kumimoji="1" lang="en-US" altLang="ja-JP" dirty="0" smtClean="0"/>
          </a:p>
          <a:p>
            <a:endParaRPr kumimoji="1" lang="en-US" altLang="ja-JP" dirty="0" smtClean="0"/>
          </a:p>
          <a:p>
            <a:r>
              <a:rPr kumimoji="1" lang="ja-JP" altLang="en-US" dirty="0" smtClean="0"/>
              <a:t>〇本日はお疲れ様でした。次回の研修会は○月○日（○）○時から、○○で行います。</a:t>
            </a:r>
            <a:endParaRPr kumimoji="1" lang="en-US" altLang="ja-JP" dirty="0" smtClean="0"/>
          </a:p>
          <a:p>
            <a:endParaRPr lang="en-US" altLang="ja-JP" dirty="0" smtClean="0"/>
          </a:p>
        </p:txBody>
      </p:sp>
      <p:sp>
        <p:nvSpPr>
          <p:cNvPr id="4" name="スライド番号プレースホルダー 3"/>
          <p:cNvSpPr>
            <a:spLocks noGrp="1"/>
          </p:cNvSpPr>
          <p:nvPr>
            <p:ph type="sldNum" sz="quarter" idx="10"/>
          </p:nvPr>
        </p:nvSpPr>
        <p:spPr/>
        <p:txBody>
          <a:bodyPr/>
          <a:lstStyle/>
          <a:p>
            <a:fld id="{C1EA9BF3-1B0B-402D-A31B-BD32ECCD615E}" type="slidenum">
              <a:rPr kumimoji="1" lang="ja-JP" altLang="en-US" smtClean="0"/>
              <a:pPr/>
              <a:t>14</a:t>
            </a:fld>
            <a:endParaRPr kumimoji="1" lang="ja-JP" altLang="en-US"/>
          </a:p>
        </p:txBody>
      </p:sp>
    </p:spTree>
    <p:extLst>
      <p:ext uri="{BB962C8B-B14F-4D97-AF65-F5344CB8AC3E}">
        <p14:creationId xmlns:p14="http://schemas.microsoft.com/office/powerpoint/2010/main" val="3843898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○本研修のねらいは、いじめを未然に防止するために、我が校でどのような教育活動を進めていくとよいかについて、私たちが共通理解を図ることです。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2</a:t>
            </a:fld>
            <a:endParaRPr kumimoji="1" lang="ja-JP" altLang="en-US"/>
          </a:p>
        </p:txBody>
      </p:sp>
    </p:spTree>
    <p:extLst>
      <p:ext uri="{BB962C8B-B14F-4D97-AF65-F5344CB8AC3E}">
        <p14:creationId xmlns:p14="http://schemas.microsoft.com/office/powerpoint/2010/main" val="18969249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○最初に、いじめの未然防止の基礎基本について理解しましょう。</a:t>
            </a:r>
            <a:endParaRPr kumimoji="1" lang="en-US" altLang="ja-JP" dirty="0" smtClean="0"/>
          </a:p>
          <a:p>
            <a:endParaRPr kumimoji="1" lang="en-US" altLang="ja-JP" dirty="0" smtClean="0"/>
          </a:p>
          <a:p>
            <a:r>
              <a:rPr kumimoji="1" lang="ja-JP" altLang="en-US" dirty="0" smtClean="0"/>
              <a:t>○画面に示しているのは、「いじめ防止対策推進法」です。</a:t>
            </a:r>
            <a:endParaRPr kumimoji="1" lang="en-US" altLang="ja-JP" dirty="0" smtClean="0"/>
          </a:p>
          <a:p>
            <a:r>
              <a:rPr kumimoji="1" lang="ja-JP" altLang="en-US" dirty="0" smtClean="0"/>
              <a:t>○アンダーラインが引いてあり朱書きになっているところを見ると、私たちは、学校全体で、いじめの未然防止に取り組む必要があることが分かります。</a:t>
            </a:r>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3</a:t>
            </a:fld>
            <a:endParaRPr kumimoji="1" lang="ja-JP" altLang="en-US"/>
          </a:p>
        </p:txBody>
      </p:sp>
    </p:spTree>
    <p:extLst>
      <p:ext uri="{BB962C8B-B14F-4D97-AF65-F5344CB8AC3E}">
        <p14:creationId xmlns:p14="http://schemas.microsoft.com/office/powerpoint/2010/main" val="2063126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○いじめ集団には４層構造があると言われています。</a:t>
            </a:r>
            <a:endParaRPr kumimoji="1" lang="en-US" altLang="ja-JP" dirty="0" smtClean="0"/>
          </a:p>
          <a:p>
            <a:r>
              <a:rPr kumimoji="1" lang="ja-JP" altLang="en-US" dirty="0" smtClean="0"/>
              <a:t>○いじめられる「被害者」、いじめる「加害者」、はやし立てたり、面白がって見ていたりする「観衆」、見て見ぬふりをする「傍観者」の４層です。</a:t>
            </a:r>
            <a:endParaRPr kumimoji="1" lang="en-US" altLang="ja-JP" dirty="0" smtClean="0"/>
          </a:p>
          <a:p>
            <a:endParaRPr kumimoji="1" lang="en-US" altLang="ja-JP" dirty="0" smtClean="0"/>
          </a:p>
          <a:p>
            <a:r>
              <a:rPr kumimoji="1" lang="ja-JP" altLang="en-US" dirty="0" smtClean="0"/>
              <a:t>○いじめの未然防止においては、どの層を重点的に指導をすればよいのでしょうか。（全ての層を指導する。）</a:t>
            </a:r>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4</a:t>
            </a:fld>
            <a:endParaRPr kumimoji="1" lang="ja-JP" altLang="en-US"/>
          </a:p>
        </p:txBody>
      </p:sp>
    </p:spTree>
    <p:extLst>
      <p:ext uri="{BB962C8B-B14F-4D97-AF65-F5344CB8AC3E}">
        <p14:creationId xmlns:p14="http://schemas.microsoft.com/office/powerpoint/2010/main" val="20631260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○調査によると、小４から中３の間に９割の児童生徒がいじめの被害や加害の経験があることが分かっています。</a:t>
            </a:r>
            <a:endParaRPr kumimoji="1" lang="en-US" altLang="ja-JP" dirty="0" smtClean="0"/>
          </a:p>
          <a:p>
            <a:r>
              <a:rPr kumimoji="1" lang="ja-JP" altLang="en-US" dirty="0" smtClean="0"/>
              <a:t>○いじめがあった際には、速やかに「被害者」を守り、「加害者」を指導する必要があります。</a:t>
            </a:r>
            <a:endParaRPr kumimoji="1" lang="en-US" altLang="ja-JP" dirty="0" smtClean="0"/>
          </a:p>
          <a:p>
            <a:r>
              <a:rPr kumimoji="1" lang="ja-JP" altLang="en-US" dirty="0" smtClean="0"/>
              <a:t>○一方で、未然防止においては、「観衆」「傍観者」を含めた全ての児童生徒が「いじめはよくない」と理解させる指導が大切です。</a:t>
            </a:r>
            <a:endParaRPr kumimoji="1" lang="en-US" altLang="ja-JP" dirty="0" smtClean="0"/>
          </a:p>
          <a:p>
            <a:endParaRPr kumimoji="1" lang="en-US" altLang="ja-JP" dirty="0" smtClean="0"/>
          </a:p>
          <a:p>
            <a:r>
              <a:rPr kumimoji="1" lang="ja-JP" altLang="en-US" dirty="0" smtClean="0"/>
              <a:t>○私たち教師が「いじめはよくない」と言って聞かせることはできます。</a:t>
            </a:r>
            <a:endParaRPr kumimoji="1" lang="en-US" altLang="ja-JP" dirty="0" smtClean="0"/>
          </a:p>
          <a:p>
            <a:r>
              <a:rPr kumimoji="1" lang="ja-JP" altLang="en-US" dirty="0" smtClean="0"/>
              <a:t>○しかし、それだけでは、児童生徒の理解は深まりません。</a:t>
            </a:r>
            <a:endParaRPr kumimoji="1" lang="en-US" altLang="ja-JP" dirty="0" smtClean="0"/>
          </a:p>
          <a:p>
            <a:r>
              <a:rPr kumimoji="1" lang="ja-JP" altLang="en-US" dirty="0" smtClean="0"/>
              <a:t>○児童生徒が「いじめはよくない」と自ら理解を深めるとともに、「勉強が分かった」、「友達って大切だ」、「困っても助けてくれる先生や友達がいる」、「自分は誰かの役に立っている」などということを実感できるような指導を推進すること、つまり、児童生徒が「学校は楽しい」、「学校に行きたい」と実感できるような「魅力ある学校づくり」を推進することが大切で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5</a:t>
            </a:fld>
            <a:endParaRPr kumimoji="1" lang="ja-JP" altLang="en-US"/>
          </a:p>
        </p:txBody>
      </p:sp>
    </p:spTree>
    <p:extLst>
      <p:ext uri="{BB962C8B-B14F-4D97-AF65-F5344CB8AC3E}">
        <p14:creationId xmlns:p14="http://schemas.microsoft.com/office/powerpoint/2010/main" val="37449060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○児童生徒が「学校は楽しい」、「学校に行きたい」と思えるために、全ての児童生徒に「自己有用感」を育むことが必要だと言われています。</a:t>
            </a:r>
            <a:endParaRPr kumimoji="1" lang="en-US" altLang="ja-JP" dirty="0" smtClean="0"/>
          </a:p>
          <a:p>
            <a:r>
              <a:rPr kumimoji="1" lang="ja-JP" altLang="en-US" dirty="0" smtClean="0"/>
              <a:t>○「自己有用感」とは、人の役に立った、他人に喜んでもらえた、など相手から</a:t>
            </a:r>
            <a:r>
              <a:rPr kumimoji="1" lang="ja-JP" altLang="en-US" dirty="0" err="1" smtClean="0"/>
              <a:t>認めらて</a:t>
            </a:r>
            <a:r>
              <a:rPr kumimoji="1" lang="ja-JP" altLang="en-US" smtClean="0"/>
              <a:t>いれると</a:t>
            </a:r>
            <a:r>
              <a:rPr kumimoji="1" lang="ja-JP" altLang="en-US" dirty="0" smtClean="0"/>
              <a:t>感じることです。</a:t>
            </a:r>
            <a:endParaRPr kumimoji="1" lang="en-US" altLang="ja-JP" dirty="0" smtClean="0"/>
          </a:p>
          <a:p>
            <a:r>
              <a:rPr kumimoji="1" lang="ja-JP" altLang="en-US" dirty="0" smtClean="0"/>
              <a:t>○児童生徒が、自己有用感を感じることができれば、充実した学校生活を送ることができるでしょう。</a:t>
            </a:r>
            <a:endParaRPr kumimoji="1" lang="en-US" altLang="ja-JP" dirty="0" smtClean="0"/>
          </a:p>
          <a:p>
            <a:r>
              <a:rPr kumimoji="1" lang="ja-JP" altLang="en-US" dirty="0" smtClean="0"/>
              <a:t>○そうなれば、友達をいじめてやろう、と児童生徒は考えることはない、と考えられます。</a:t>
            </a:r>
            <a:endParaRPr kumimoji="1" lang="en-US" altLang="ja-JP" dirty="0" smtClean="0"/>
          </a:p>
          <a:p>
            <a:r>
              <a:rPr kumimoji="1" lang="ja-JP" altLang="en-US" dirty="0" smtClean="0"/>
              <a:t>○そこで、自己有用感が育まれたであろう児童生徒の言葉を３点挙げました。</a:t>
            </a:r>
            <a:endParaRPr kumimoji="1" lang="en-US" altLang="ja-JP" dirty="0" smtClean="0"/>
          </a:p>
          <a:p>
            <a:endParaRPr kumimoji="1" lang="en-US" altLang="ja-JP" dirty="0" smtClean="0"/>
          </a:p>
          <a:p>
            <a:r>
              <a:rPr kumimoji="1" lang="ja-JP" altLang="en-US" dirty="0" smtClean="0"/>
              <a:t>○それらは、例えば、話合いや地域の人々と触れあう活動、異年齢集団による活動などで育まれることが多いと思われます。</a:t>
            </a:r>
            <a:endParaRPr kumimoji="1" lang="en-US" altLang="ja-JP" dirty="0" smtClean="0"/>
          </a:p>
          <a:p>
            <a:r>
              <a:rPr kumimoji="1" lang="ja-JP" altLang="en-US" dirty="0" smtClean="0"/>
              <a:t>○学校教育において、いじめを未然に防止するために、これらのような活動や場面を意図的・計画的に位置付けることが大切です。</a:t>
            </a:r>
            <a:endParaRPr kumimoji="1" lang="en-US" altLang="ja-JP" dirty="0" smtClean="0"/>
          </a:p>
          <a:p>
            <a:endParaRPr kumimoji="1" lang="en-US" altLang="ja-JP" dirty="0" smtClean="0"/>
          </a:p>
          <a:p>
            <a:r>
              <a:rPr kumimoji="1" lang="ja-JP" altLang="en-US" dirty="0" smtClean="0"/>
              <a:t>○しかし、これらのことは、我が校でもすでに取り組んでいることです。</a:t>
            </a:r>
            <a:endParaRPr kumimoji="1" lang="en-US" altLang="ja-JP" dirty="0" smtClean="0"/>
          </a:p>
          <a:p>
            <a:r>
              <a:rPr kumimoji="1" lang="ja-JP" altLang="en-US" dirty="0" smtClean="0"/>
              <a:t>○つまり、いじめの未然防止について考えることは、新しいことを始めるのではなく、児童生徒に自己有用感が育まれているかどうかという視点で、これまでの教育活動をとらえ直すことなのです。</a:t>
            </a:r>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6</a:t>
            </a:fld>
            <a:endParaRPr kumimoji="1" lang="ja-JP" altLang="en-US"/>
          </a:p>
        </p:txBody>
      </p:sp>
    </p:spTree>
    <p:extLst>
      <p:ext uri="{BB962C8B-B14F-4D97-AF65-F5344CB8AC3E}">
        <p14:creationId xmlns:p14="http://schemas.microsoft.com/office/powerpoint/2010/main" val="595237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〇学校教育において、自己有用感が育まれる場面や教育活動について、少し詳しく説明します。</a:t>
            </a:r>
            <a:endParaRPr kumimoji="1" lang="en-US" altLang="ja-JP" dirty="0" smtClean="0"/>
          </a:p>
          <a:p>
            <a:r>
              <a:rPr kumimoji="1" lang="ja-JP" altLang="en-US" dirty="0" smtClean="0"/>
              <a:t>○友達や先生に考えを認められる場面は、①授業で自分の考えを表現する場面が考えられます。</a:t>
            </a:r>
            <a:endParaRPr kumimoji="1" lang="en-US" altLang="ja-JP" dirty="0" smtClean="0"/>
          </a:p>
          <a:p>
            <a:r>
              <a:rPr kumimoji="1" lang="ja-JP" altLang="en-US" dirty="0" smtClean="0"/>
              <a:t>○そのためには、例えば、話合い活動を位置付けることなどが考えられます。</a:t>
            </a:r>
            <a:endParaRPr kumimoji="1" lang="en-US" altLang="ja-JP" dirty="0" smtClean="0"/>
          </a:p>
          <a:p>
            <a:endParaRPr kumimoji="1" lang="en-US" altLang="ja-JP" dirty="0" smtClean="0"/>
          </a:p>
          <a:p>
            <a:r>
              <a:rPr kumimoji="1" lang="ja-JP" altLang="en-US" dirty="0" smtClean="0"/>
              <a:t>○②地域の人々と触れ合う活動においては、ボランティア活動を行ったり、学習成果を発表し意見を伺うなどといった活動が考えられます。</a:t>
            </a:r>
            <a:endParaRPr kumimoji="1" lang="en-US" altLang="ja-JP" dirty="0" smtClean="0"/>
          </a:p>
          <a:p>
            <a:r>
              <a:rPr kumimoji="1" lang="ja-JP" altLang="en-US" dirty="0" smtClean="0"/>
              <a:t>○③異年齢で交流する活動については、異年齢で行う集会活動や、異なる校種で行う交流活動が考えられます。</a:t>
            </a:r>
            <a:endParaRPr kumimoji="1" lang="en-US" altLang="ja-JP" dirty="0" smtClean="0"/>
          </a:p>
          <a:p>
            <a:endParaRPr kumimoji="1" lang="en-US" altLang="ja-JP" dirty="0" smtClean="0"/>
          </a:p>
          <a:p>
            <a:pPr defTabSz="914308">
              <a:defRPr/>
            </a:pPr>
            <a:r>
              <a:rPr kumimoji="1" lang="ja-JP" altLang="en-US" dirty="0" smtClean="0"/>
              <a:t>○そして、これらの教師の指示によって行う活動と、児童会・生徒会が運営する活動があるように、教師による指導が中心となる活動、児童生徒による主体的な活動の両方があります。</a:t>
            </a:r>
            <a:endParaRPr kumimoji="1" lang="en-US" altLang="ja-JP" dirty="0" smtClean="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7</a:t>
            </a:fld>
            <a:endParaRPr kumimoji="1" lang="ja-JP" altLang="en-US"/>
          </a:p>
        </p:txBody>
      </p:sp>
    </p:spTree>
    <p:extLst>
      <p:ext uri="{BB962C8B-B14F-4D97-AF65-F5344CB8AC3E}">
        <p14:creationId xmlns:p14="http://schemas.microsoft.com/office/powerpoint/2010/main" val="41201073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○どうして、ボランティア活動が、いじめの未然防止につながるのでしょうか。</a:t>
            </a:r>
            <a:endParaRPr kumimoji="1" lang="en-US" altLang="ja-JP" dirty="0" smtClean="0"/>
          </a:p>
          <a:p>
            <a:r>
              <a:rPr kumimoji="1" lang="ja-JP" altLang="en-US" dirty="0" smtClean="0"/>
              <a:t>○全ての活動に言えることですが、ただ、実践するだけではなく、いじめの未然防止につながるよう、指導上の工夫が必要です。</a:t>
            </a:r>
            <a:endParaRPr kumimoji="1" lang="en-US" altLang="ja-JP" dirty="0" smtClean="0"/>
          </a:p>
          <a:p>
            <a:endParaRPr kumimoji="1" lang="en-US" altLang="ja-JP" dirty="0" smtClean="0"/>
          </a:p>
          <a:p>
            <a:r>
              <a:rPr kumimoji="1" lang="ja-JP" altLang="en-US" dirty="0" smtClean="0"/>
              <a:t>○画面の左を御覧ください。</a:t>
            </a:r>
            <a:endParaRPr kumimoji="1" lang="en-US" altLang="ja-JP" dirty="0" smtClean="0"/>
          </a:p>
          <a:p>
            <a:r>
              <a:rPr kumimoji="1" lang="ja-JP" altLang="en-US" dirty="0" smtClean="0"/>
              <a:t>○活動の流れに沿って、教育活動がいじめの未然防止につながるポイントを示しています。</a:t>
            </a:r>
            <a:endParaRPr kumimoji="1" lang="en-US" altLang="ja-JP" dirty="0" smtClean="0"/>
          </a:p>
          <a:p>
            <a:r>
              <a:rPr kumimoji="1" lang="ja-JP" altLang="en-US" dirty="0" smtClean="0"/>
              <a:t>○活動の最初では、ねらいや内容を理解させます。自分の行為が、誰か</a:t>
            </a:r>
            <a:r>
              <a:rPr kumimoji="1" lang="ja-JP" altLang="en-US" dirty="0" err="1" smtClean="0"/>
              <a:t>や</a:t>
            </a:r>
            <a:r>
              <a:rPr kumimoji="1" lang="ja-JP" altLang="en-US" dirty="0" smtClean="0"/>
              <a:t>、何かの役に立つことなどを理解させます。</a:t>
            </a:r>
            <a:endParaRPr kumimoji="1" lang="en-US" altLang="ja-JP" dirty="0" smtClean="0"/>
          </a:p>
          <a:p>
            <a:endParaRPr kumimoji="1" lang="en-US" altLang="ja-JP" dirty="0" smtClean="0"/>
          </a:p>
          <a:p>
            <a:r>
              <a:rPr kumimoji="1" lang="ja-JP" altLang="en-US" dirty="0" smtClean="0"/>
              <a:t>○実際の活動においては、児童生徒一人一人に役割が当たるようにするとともに、教師による支援や励ましの言葉、活動のねらいを踏まえ、頑張りを認める場面を位置付けます。</a:t>
            </a:r>
            <a:endParaRPr kumimoji="1" lang="en-US" altLang="ja-JP" dirty="0" smtClean="0"/>
          </a:p>
          <a:p>
            <a:endParaRPr kumimoji="1" lang="en-US" altLang="ja-JP" dirty="0" smtClean="0"/>
          </a:p>
          <a:p>
            <a:r>
              <a:rPr kumimoji="1" lang="ja-JP" altLang="en-US" dirty="0" smtClean="0"/>
              <a:t>○活動後は、振り返り（シェアリング）を行います。自分自身の頑張りを振り返るとともに、仲間の頑張りに気付いたり認めたりする場面を位置付けます。</a:t>
            </a:r>
            <a:endParaRPr kumimoji="1" lang="en-US" altLang="ja-JP" dirty="0" smtClean="0"/>
          </a:p>
          <a:p>
            <a:endParaRPr kumimoji="1" lang="ja-JP" altLang="en-US" dirty="0"/>
          </a:p>
        </p:txBody>
      </p:sp>
      <p:sp>
        <p:nvSpPr>
          <p:cNvPr id="4" name="日付プレースホルダー 3"/>
          <p:cNvSpPr>
            <a:spLocks noGrp="1"/>
          </p:cNvSpPr>
          <p:nvPr>
            <p:ph type="dt" idx="10"/>
          </p:nvPr>
        </p:nvSpPr>
        <p:spPr/>
        <p:txBody>
          <a:bodyPr/>
          <a:lstStyle/>
          <a:p>
            <a:endParaRPr kumimoji="1" lang="ja-JP" altLang="en-US"/>
          </a:p>
        </p:txBody>
      </p:sp>
      <p:sp>
        <p:nvSpPr>
          <p:cNvPr id="5" name="スライド番号プレースホルダー 4"/>
          <p:cNvSpPr>
            <a:spLocks noGrp="1"/>
          </p:cNvSpPr>
          <p:nvPr>
            <p:ph type="sldNum" sz="quarter" idx="11"/>
          </p:nvPr>
        </p:nvSpPr>
        <p:spPr/>
        <p:txBody>
          <a:bodyPr/>
          <a:lstStyle/>
          <a:p>
            <a:fld id="{01F11A9F-BBFB-4335-8FD6-9F184E094F23}" type="slidenum">
              <a:rPr kumimoji="1" lang="ja-JP" altLang="en-US" smtClean="0"/>
              <a:t>8</a:t>
            </a:fld>
            <a:endParaRPr kumimoji="1" lang="ja-JP" altLang="en-US"/>
          </a:p>
        </p:txBody>
      </p:sp>
    </p:spTree>
    <p:extLst>
      <p:ext uri="{BB962C8B-B14F-4D97-AF65-F5344CB8AC3E}">
        <p14:creationId xmlns:p14="http://schemas.microsoft.com/office/powerpoint/2010/main" val="7067778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○北海道教育委員会は、いじめを未然に防止するための教育活動についてまとめた「いじめ未然防止モデルプログラム」を作成しました。</a:t>
            </a:r>
            <a:endParaRPr lang="en-US" altLang="ja-JP" dirty="0"/>
          </a:p>
          <a:p>
            <a:r>
              <a:rPr lang="ja-JP" altLang="en-US" dirty="0" smtClean="0"/>
              <a:t>○いじめを未然に防止するために効果的な教育活動を、意図的・計画的に実施するための参考資料です。</a:t>
            </a:r>
            <a:endParaRPr lang="en-US" altLang="ja-JP" dirty="0"/>
          </a:p>
          <a:p>
            <a:r>
              <a:rPr lang="ja-JP" altLang="en-US" dirty="0"/>
              <a:t>　</a:t>
            </a:r>
            <a:endParaRPr lang="en-US" altLang="ja-JP" dirty="0"/>
          </a:p>
          <a:p>
            <a:endParaRPr kumimoji="1" lang="en-US" altLang="ja-JP" dirty="0" smtClean="0"/>
          </a:p>
          <a:p>
            <a:endParaRPr lang="en-US" altLang="ja-JP" dirty="0" smtClean="0"/>
          </a:p>
        </p:txBody>
      </p:sp>
      <p:sp>
        <p:nvSpPr>
          <p:cNvPr id="4" name="スライド番号プレースホルダー 3"/>
          <p:cNvSpPr>
            <a:spLocks noGrp="1"/>
          </p:cNvSpPr>
          <p:nvPr>
            <p:ph type="sldNum" sz="quarter" idx="10"/>
          </p:nvPr>
        </p:nvSpPr>
        <p:spPr/>
        <p:txBody>
          <a:bodyPr/>
          <a:lstStyle/>
          <a:p>
            <a:fld id="{C1EA9BF3-1B0B-402D-A31B-BD32ECCD615E}" type="slidenum">
              <a:rPr kumimoji="1" lang="ja-JP" altLang="en-US" smtClean="0"/>
              <a:pPr/>
              <a:t>9</a:t>
            </a:fld>
            <a:endParaRPr kumimoji="1" lang="ja-JP" altLang="en-US"/>
          </a:p>
        </p:txBody>
      </p:sp>
    </p:spTree>
    <p:extLst>
      <p:ext uri="{BB962C8B-B14F-4D97-AF65-F5344CB8AC3E}">
        <p14:creationId xmlns:p14="http://schemas.microsoft.com/office/powerpoint/2010/main" val="3457727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15219953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3825051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4516494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29675684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3578386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4251681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7236808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32638690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23690381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1921932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4130263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7090F9-3A60-4D54-9943-46623EDA1A78}" type="slidenum">
              <a:rPr kumimoji="1" lang="ja-JP" altLang="en-US" smtClean="0"/>
              <a:t>‹#›</a:t>
            </a:fld>
            <a:endParaRPr kumimoji="1" lang="ja-JP" altLang="en-US"/>
          </a:p>
        </p:txBody>
      </p:sp>
    </p:spTree>
    <p:extLst>
      <p:ext uri="{BB962C8B-B14F-4D97-AF65-F5344CB8AC3E}">
        <p14:creationId xmlns:p14="http://schemas.microsoft.com/office/powerpoint/2010/main" val="846374211"/>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sldNum="0" hdr="0" ftr="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gif"/><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gif"/><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0" y="908720"/>
            <a:ext cx="9144000" cy="1200329"/>
          </a:xfrm>
          <a:prstGeom prst="rect">
            <a:avLst/>
          </a:prstGeom>
          <a:noFill/>
        </p:spPr>
        <p:txBody>
          <a:bodyPr wrap="square" rtlCol="0">
            <a:spAutoFit/>
          </a:bodyPr>
          <a:lstStyle/>
          <a:p>
            <a:pPr algn="ctr"/>
            <a:r>
              <a:rPr lang="ja-JP" altLang="en-US" sz="4000" dirty="0" smtClean="0">
                <a:latin typeface="+mj-ea"/>
                <a:ea typeface="+mj-ea"/>
              </a:rPr>
              <a:t>「いじめの未然防止について」</a:t>
            </a:r>
            <a:endParaRPr lang="en-US" altLang="ja-JP" sz="4000" dirty="0" smtClean="0">
              <a:latin typeface="+mj-ea"/>
              <a:ea typeface="+mj-ea"/>
            </a:endParaRPr>
          </a:p>
          <a:p>
            <a:pPr algn="ctr"/>
            <a:r>
              <a:rPr lang="ja-JP" altLang="en-US" sz="3200" dirty="0" smtClean="0">
                <a:latin typeface="+mj-ea"/>
                <a:ea typeface="+mj-ea"/>
              </a:rPr>
              <a:t>～いじめ未然防止モデルプログラムの活用～</a:t>
            </a:r>
            <a:endParaRPr kumimoji="1" lang="ja-JP" altLang="en-US" sz="3200" dirty="0">
              <a:latin typeface="+mj-ea"/>
              <a:ea typeface="+mj-ea"/>
            </a:endParaRPr>
          </a:p>
        </p:txBody>
      </p:sp>
      <p:sp>
        <p:nvSpPr>
          <p:cNvPr id="6" name="テキスト ボックス 5"/>
          <p:cNvSpPr txBox="1"/>
          <p:nvPr/>
        </p:nvSpPr>
        <p:spPr>
          <a:xfrm>
            <a:off x="619537" y="317847"/>
            <a:ext cx="7904926" cy="461665"/>
          </a:xfrm>
          <a:prstGeom prst="rect">
            <a:avLst/>
          </a:prstGeom>
          <a:noFill/>
          <a:ln>
            <a:solidFill>
              <a:schemeClr val="tx1"/>
            </a:solidFill>
          </a:ln>
        </p:spPr>
        <p:txBody>
          <a:bodyPr wrap="square" rtlCol="0">
            <a:spAutoFit/>
          </a:bodyPr>
          <a:lstStyle/>
          <a:p>
            <a:r>
              <a:rPr kumimoji="1" lang="ja-JP" altLang="en-US" sz="2400" dirty="0" smtClean="0">
                <a:latin typeface="ＭＳ ゴシック" panose="020B0609070205080204" pitchFamily="49" charset="-128"/>
                <a:ea typeface="ＭＳ ゴシック" panose="020B0609070205080204" pitchFamily="49" charset="-128"/>
              </a:rPr>
              <a:t>いじめ未然防止モデルプログラム　校内研修パッケージ</a:t>
            </a:r>
            <a:endParaRPr kumimoji="1" lang="ja-JP" altLang="en-US" sz="2400" dirty="0">
              <a:latin typeface="ＭＳ ゴシック" panose="020B0609070205080204" pitchFamily="49" charset="-128"/>
              <a:ea typeface="ＭＳ ゴシック" panose="020B0609070205080204" pitchFamily="49" charset="-128"/>
            </a:endParaRPr>
          </a:p>
        </p:txBody>
      </p:sp>
      <p:sp>
        <p:nvSpPr>
          <p:cNvPr id="4" name="テキスト ボックス 3"/>
          <p:cNvSpPr txBox="1"/>
          <p:nvPr/>
        </p:nvSpPr>
        <p:spPr>
          <a:xfrm>
            <a:off x="1557701" y="5940571"/>
            <a:ext cx="5904656" cy="769441"/>
          </a:xfrm>
          <a:prstGeom prst="rect">
            <a:avLst/>
          </a:prstGeom>
          <a:noFill/>
          <a:ln>
            <a:noFill/>
          </a:ln>
        </p:spPr>
        <p:txBody>
          <a:bodyPr wrap="square" rtlCol="0">
            <a:spAutoFit/>
          </a:bodyPr>
          <a:lstStyle/>
          <a:p>
            <a:pPr algn="ctr"/>
            <a:r>
              <a:rPr lang="ja-JP" altLang="en-US" sz="2200" dirty="0">
                <a:latin typeface="ＭＳ ゴシック" panose="020B0609070205080204" pitchFamily="49" charset="-128"/>
                <a:ea typeface="ＭＳ ゴシック" panose="020B0609070205080204" pitchFamily="49" charset="-128"/>
              </a:rPr>
              <a:t>北海道</a:t>
            </a:r>
            <a:r>
              <a:rPr lang="ja-JP" altLang="en-US" sz="2200" dirty="0" smtClean="0">
                <a:latin typeface="ＭＳ ゴシック" panose="020B0609070205080204" pitchFamily="49" charset="-128"/>
                <a:ea typeface="ＭＳ ゴシック" panose="020B0609070205080204" pitchFamily="49" charset="-128"/>
              </a:rPr>
              <a:t>立教育研究所</a:t>
            </a:r>
            <a:endParaRPr lang="en-US" altLang="ja-JP" sz="2200" dirty="0" smtClean="0">
              <a:latin typeface="ＭＳ ゴシック" panose="020B0609070205080204" pitchFamily="49" charset="-128"/>
              <a:ea typeface="ＭＳ ゴシック" panose="020B0609070205080204" pitchFamily="49" charset="-128"/>
            </a:endParaRPr>
          </a:p>
          <a:p>
            <a:pPr algn="ctr"/>
            <a:r>
              <a:rPr kumimoji="1" lang="ja-JP" altLang="en-US" sz="2200" smtClean="0">
                <a:latin typeface="ＭＳ ゴシック" panose="020B0609070205080204" pitchFamily="49" charset="-128"/>
                <a:ea typeface="ＭＳ ゴシック" panose="020B0609070205080204" pitchFamily="49" charset="-128"/>
              </a:rPr>
              <a:t>平成</a:t>
            </a:r>
            <a:r>
              <a:rPr kumimoji="1" lang="ja-JP" altLang="en-US" sz="2200" dirty="0" smtClean="0">
                <a:latin typeface="ＭＳ ゴシック" panose="020B0609070205080204" pitchFamily="49" charset="-128"/>
                <a:ea typeface="ＭＳ ゴシック" panose="020B0609070205080204" pitchFamily="49" charset="-128"/>
              </a:rPr>
              <a:t>２８年３月</a:t>
            </a:r>
            <a:endParaRPr kumimoji="1" lang="ja-JP" altLang="en-US" sz="2200" dirty="0">
              <a:latin typeface="ＭＳ ゴシック" panose="020B0609070205080204" pitchFamily="49" charset="-128"/>
              <a:ea typeface="ＭＳ ゴシック" panose="020B0609070205080204" pitchFamily="49" charset="-128"/>
            </a:endParaRPr>
          </a:p>
        </p:txBody>
      </p:sp>
      <p:pic>
        <p:nvPicPr>
          <p:cNvPr id="8" name="図 7"/>
          <p:cNvPicPr/>
          <p:nvPr/>
        </p:nvPicPr>
        <p:blipFill>
          <a:blip r:embed="rId3">
            <a:extLst>
              <a:ext uri="{28A0092B-C50C-407E-A947-70E740481C1C}">
                <a14:useLocalDpi xmlns:a14="http://schemas.microsoft.com/office/drawing/2010/main" val="0"/>
              </a:ext>
            </a:extLst>
          </a:blip>
          <a:srcRect/>
          <a:stretch>
            <a:fillRect/>
          </a:stretch>
        </p:blipFill>
        <p:spPr bwMode="auto">
          <a:xfrm>
            <a:off x="3059832" y="2109049"/>
            <a:ext cx="2592288" cy="3831522"/>
          </a:xfrm>
          <a:prstGeom prst="rect">
            <a:avLst/>
          </a:prstGeom>
          <a:noFill/>
          <a:ln w="15875">
            <a:solidFill>
              <a:schemeClr val="tx1"/>
            </a:solidFill>
          </a:ln>
        </p:spPr>
      </p:pic>
    </p:spTree>
    <p:extLst>
      <p:ext uri="{BB962C8B-B14F-4D97-AF65-F5344CB8AC3E}">
        <p14:creationId xmlns:p14="http://schemas.microsoft.com/office/powerpoint/2010/main" val="21922627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5508104" y="0"/>
            <a:ext cx="3635896" cy="307777"/>
          </a:xfrm>
          <a:prstGeom prst="rect">
            <a:avLst/>
          </a:prstGeom>
          <a:noFill/>
        </p:spPr>
        <p:txBody>
          <a:bodyPr wrap="square" rtlCol="0">
            <a:spAutoFit/>
          </a:bodyPr>
          <a:lstStyle/>
          <a:p>
            <a:pPr algn="r"/>
            <a:r>
              <a:rPr kumimoji="1" lang="ja-JP" altLang="en-US" sz="1400" dirty="0" smtClean="0"/>
              <a:t>３　いじめ未然防止モデルプログラムの考え方</a:t>
            </a:r>
            <a:endParaRPr kumimoji="1" lang="ja-JP" altLang="en-US" sz="1400" dirty="0"/>
          </a:p>
        </p:txBody>
      </p:sp>
      <p:sp>
        <p:nvSpPr>
          <p:cNvPr id="4" name="テキスト ボックス 3"/>
          <p:cNvSpPr txBox="1"/>
          <p:nvPr/>
        </p:nvSpPr>
        <p:spPr>
          <a:xfrm>
            <a:off x="8675139" y="6463909"/>
            <a:ext cx="432048" cy="276999"/>
          </a:xfrm>
          <a:prstGeom prst="rect">
            <a:avLst/>
          </a:prstGeom>
          <a:noFill/>
        </p:spPr>
        <p:txBody>
          <a:bodyPr wrap="square" rtlCol="0">
            <a:spAutoFit/>
          </a:bodyPr>
          <a:lstStyle/>
          <a:p>
            <a:r>
              <a:rPr kumimoji="1" lang="ja-JP" altLang="en-US" sz="1200" dirty="0" smtClean="0"/>
              <a:t>　９</a:t>
            </a:r>
            <a:endParaRPr kumimoji="1" lang="ja-JP" altLang="en-US" sz="1200" dirty="0"/>
          </a:p>
        </p:txBody>
      </p:sp>
      <p:pic>
        <p:nvPicPr>
          <p:cNvPr id="6" name="図 5"/>
          <p:cNvPicPr>
            <a:picLocks noChangeAspect="1"/>
          </p:cNvPicPr>
          <p:nvPr/>
        </p:nvPicPr>
        <p:blipFill>
          <a:blip r:embed="rId3"/>
          <a:stretch>
            <a:fillRect/>
          </a:stretch>
        </p:blipFill>
        <p:spPr>
          <a:xfrm>
            <a:off x="340903" y="725590"/>
            <a:ext cx="8462195" cy="5406819"/>
          </a:xfrm>
          <a:prstGeom prst="rect">
            <a:avLst/>
          </a:prstGeom>
          <a:ln>
            <a:solidFill>
              <a:schemeClr val="tx1"/>
            </a:solidFill>
          </a:ln>
        </p:spPr>
      </p:pic>
    </p:spTree>
    <p:extLst>
      <p:ext uri="{BB962C8B-B14F-4D97-AF65-F5344CB8AC3E}">
        <p14:creationId xmlns:p14="http://schemas.microsoft.com/office/powerpoint/2010/main" val="500826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524368" y="0"/>
            <a:ext cx="4619632" cy="307777"/>
          </a:xfrm>
          <a:prstGeom prst="rect">
            <a:avLst/>
          </a:prstGeom>
          <a:noFill/>
        </p:spPr>
        <p:txBody>
          <a:bodyPr wrap="square" rtlCol="0">
            <a:spAutoFit/>
          </a:bodyPr>
          <a:lstStyle/>
          <a:p>
            <a:pPr algn="r"/>
            <a:r>
              <a:rPr lang="ja-JP" altLang="en-US" sz="1400" dirty="0"/>
              <a:t>３</a:t>
            </a:r>
            <a:r>
              <a:rPr kumimoji="1" lang="ja-JP" altLang="en-US" sz="1400" dirty="0" smtClean="0"/>
              <a:t>　いじめ未然防止モデルプログラムの考え方　</a:t>
            </a:r>
            <a:endParaRPr kumimoji="1" lang="ja-JP" altLang="en-US" sz="1400" dirty="0"/>
          </a:p>
        </p:txBody>
      </p:sp>
      <p:sp>
        <p:nvSpPr>
          <p:cNvPr id="5" name="テキスト ボックス 4"/>
          <p:cNvSpPr txBox="1"/>
          <p:nvPr/>
        </p:nvSpPr>
        <p:spPr>
          <a:xfrm>
            <a:off x="467544" y="1037927"/>
            <a:ext cx="8280920" cy="5016758"/>
          </a:xfrm>
          <a:prstGeom prst="rect">
            <a:avLst/>
          </a:prstGeom>
          <a:noFill/>
        </p:spPr>
        <p:txBody>
          <a:bodyPr wrap="square" rtlCol="0">
            <a:spAutoFit/>
          </a:bodyPr>
          <a:lstStyle/>
          <a:p>
            <a:pPr>
              <a:lnSpc>
                <a:spcPts val="2400"/>
              </a:lnSpc>
            </a:pPr>
            <a:r>
              <a:rPr lang="ja-JP" altLang="en-US" sz="2800" b="1" dirty="0" smtClean="0">
                <a:latin typeface="ＭＳ ゴシック" panose="020B0609070205080204" pitchFamily="49" charset="-128"/>
                <a:ea typeface="ＭＳ ゴシック" panose="020B0609070205080204" pitchFamily="49" charset="-128"/>
              </a:rPr>
              <a:t>①居場所づくり</a:t>
            </a:r>
            <a:endParaRPr lang="en-US" altLang="ja-JP" sz="2800" b="1" dirty="0" smtClean="0">
              <a:latin typeface="ＭＳ ゴシック" panose="020B0609070205080204" pitchFamily="49" charset="-128"/>
              <a:ea typeface="ＭＳ ゴシック" panose="020B0609070205080204" pitchFamily="49"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・全ての児童生徒が安心でき、他者から、認められ</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ている、自分が必要とされる存在であると感じ、</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落ち着いて学べる場をつくること、学級や学校を</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落ち着ける場所にしていくこと</a:t>
            </a:r>
            <a:endParaRPr kumimoji="1" lang="en-US" altLang="ja-JP" sz="2800" dirty="0">
              <a:latin typeface="HG丸ｺﾞｼｯｸM-PRO" panose="020F0600000000000000" pitchFamily="50" charset="-128"/>
              <a:ea typeface="HG丸ｺﾞｼｯｸM-PRO" panose="020F0600000000000000" pitchFamily="50" charset="-128"/>
            </a:endParaRPr>
          </a:p>
          <a:p>
            <a:pPr>
              <a:lnSpc>
                <a:spcPts val="2400"/>
              </a:lnSpc>
            </a:pPr>
            <a:r>
              <a:rPr lang="ja-JP" altLang="en-US" sz="2800" b="1" dirty="0" smtClean="0">
                <a:latin typeface="ＭＳ ゴシック" panose="020B0609070205080204" pitchFamily="49" charset="-128"/>
                <a:ea typeface="ＭＳ ゴシック" panose="020B0609070205080204" pitchFamily="49" charset="-128"/>
              </a:rPr>
              <a:t>②絆づくり</a:t>
            </a:r>
            <a:endParaRPr lang="en-US" altLang="ja-JP" sz="2800" b="1" dirty="0" smtClean="0">
              <a:latin typeface="ＭＳ ゴシック" panose="020B0609070205080204" pitchFamily="49" charset="-128"/>
              <a:ea typeface="ＭＳ ゴシック" panose="020B0609070205080204" pitchFamily="49" charset="-128"/>
            </a:endParaRPr>
          </a:p>
          <a:p>
            <a:pPr>
              <a:lnSpc>
                <a:spcPts val="2400"/>
              </a:lnSpc>
            </a:pPr>
            <a:r>
              <a:rPr lang="ja-JP" altLang="en-US" sz="2600" dirty="0" smtClean="0">
                <a:latin typeface="HG丸ｺﾞｼｯｸM-PRO" panose="020F0600000000000000" pitchFamily="50" charset="-128"/>
                <a:ea typeface="HG丸ｺﾞｼｯｸM-PRO" panose="020F0600000000000000" pitchFamily="50" charset="-128"/>
              </a:rPr>
              <a:t>　・日々の授業や行事等において、全ての児童</a:t>
            </a:r>
            <a:r>
              <a:rPr lang="ja-JP" altLang="en-US" sz="2600" dirty="0">
                <a:latin typeface="HG丸ｺﾞｼｯｸM-PRO" panose="020F0600000000000000" pitchFamily="50" charset="-128"/>
                <a:ea typeface="HG丸ｺﾞｼｯｸM-PRO" panose="020F0600000000000000" pitchFamily="50" charset="-128"/>
              </a:rPr>
              <a:t>生徒が</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違いを認め合い、支え合い、他者と関わり、他者</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の役に立っていると感じながら、主体的に取り組</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a:t>
            </a:r>
            <a:r>
              <a:rPr lang="ja-JP" altLang="en-US" sz="2600" dirty="0" err="1" smtClean="0">
                <a:latin typeface="HG丸ｺﾞｼｯｸM-PRO" panose="020F0600000000000000" pitchFamily="50" charset="-128"/>
                <a:ea typeface="HG丸ｺﾞｼｯｸM-PRO" panose="020F0600000000000000" pitchFamily="50" charset="-128"/>
              </a:rPr>
              <a:t>む</a:t>
            </a:r>
            <a:r>
              <a:rPr lang="ja-JP" altLang="en-US" sz="2600" dirty="0" smtClean="0">
                <a:latin typeface="HG丸ｺﾞｼｯｸM-PRO" panose="020F0600000000000000" pitchFamily="50" charset="-128"/>
                <a:ea typeface="HG丸ｺﾞｼｯｸM-PRO" panose="020F0600000000000000" pitchFamily="50" charset="-128"/>
              </a:rPr>
              <a:t>共同的な活動を通して、活躍できる場をつくる</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こと</a:t>
            </a:r>
            <a:endParaRPr kumimoji="1" lang="en-US" altLang="ja-JP" sz="2600" dirty="0">
              <a:latin typeface="HG丸ｺﾞｼｯｸM-PRO" panose="020F0600000000000000" pitchFamily="50" charset="-128"/>
              <a:ea typeface="HG丸ｺﾞｼｯｸM-PRO" panose="020F0600000000000000" pitchFamily="50" charset="-128"/>
            </a:endParaRPr>
          </a:p>
          <a:p>
            <a:pPr>
              <a:lnSpc>
                <a:spcPts val="2400"/>
              </a:lnSpc>
            </a:pPr>
            <a:r>
              <a:rPr lang="ja-JP" altLang="en-US" sz="2800" dirty="0" smtClean="0">
                <a:latin typeface="ＭＳ ゴシック" panose="020B0609070205080204" pitchFamily="49" charset="-128"/>
                <a:ea typeface="ＭＳ ゴシック" panose="020B0609070205080204" pitchFamily="49" charset="-128"/>
              </a:rPr>
              <a:t>③環境づくり</a:t>
            </a:r>
            <a:endParaRPr lang="en-US" altLang="ja-JP" sz="2800" dirty="0" smtClean="0">
              <a:latin typeface="ＭＳ ゴシック" panose="020B0609070205080204" pitchFamily="49" charset="-128"/>
              <a:ea typeface="ＭＳ ゴシック" panose="020B0609070205080204" pitchFamily="49" charset="-128"/>
            </a:endParaRPr>
          </a:p>
          <a:p>
            <a:pPr>
              <a:lnSpc>
                <a:spcPts val="2400"/>
              </a:lnSpc>
            </a:pPr>
            <a:r>
              <a:rPr lang="ja-JP" altLang="en-US" sz="2600" dirty="0" smtClean="0">
                <a:latin typeface="HG丸ｺﾞｼｯｸM-PRO" panose="020F0600000000000000" pitchFamily="50" charset="-128"/>
                <a:ea typeface="HG丸ｺﾞｼｯｸM-PRO" panose="020F0600000000000000" pitchFamily="50" charset="-128"/>
              </a:rPr>
              <a:t>　・</a:t>
            </a:r>
            <a:r>
              <a:rPr lang="ja-JP" altLang="en-US" sz="2600" dirty="0">
                <a:latin typeface="HG丸ｺﾞｼｯｸM-PRO" panose="020F0600000000000000" pitchFamily="50" charset="-128"/>
                <a:ea typeface="HG丸ｺﾞｼｯｸM-PRO" panose="020F0600000000000000" pitchFamily="50" charset="-128"/>
              </a:rPr>
              <a:t>全ての児童生徒</a:t>
            </a:r>
            <a:r>
              <a:rPr lang="ja-JP" altLang="en-US" sz="2600" dirty="0" smtClean="0">
                <a:latin typeface="HG丸ｺﾞｼｯｸM-PRO" panose="020F0600000000000000" pitchFamily="50" charset="-128"/>
                <a:ea typeface="HG丸ｺﾞｼｯｸM-PRO" panose="020F0600000000000000" pitchFamily="50" charset="-128"/>
              </a:rPr>
              <a:t>が安心して落ち着</a:t>
            </a:r>
            <a:r>
              <a:rPr lang="ja-JP" altLang="en-US" sz="2600" dirty="0" err="1" smtClean="0">
                <a:latin typeface="HG丸ｺﾞｼｯｸM-PRO" panose="020F0600000000000000" pitchFamily="50" charset="-128"/>
                <a:ea typeface="HG丸ｺﾞｼｯｸM-PRO" panose="020F0600000000000000" pitchFamily="50" charset="-128"/>
              </a:rPr>
              <a:t>い</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a:t>
            </a:r>
            <a:r>
              <a:rPr lang="ja-JP" altLang="en-US" sz="2600" dirty="0" err="1" smtClean="0">
                <a:latin typeface="HG丸ｺﾞｼｯｸM-PRO" panose="020F0600000000000000" pitchFamily="50" charset="-128"/>
                <a:ea typeface="HG丸ｺﾞｼｯｸM-PRO" panose="020F0600000000000000" pitchFamily="50" charset="-128"/>
              </a:rPr>
              <a:t>て</a:t>
            </a:r>
            <a:r>
              <a:rPr lang="ja-JP" altLang="en-US" sz="2600" dirty="0" smtClean="0">
                <a:latin typeface="HG丸ｺﾞｼｯｸM-PRO" panose="020F0600000000000000" pitchFamily="50" charset="-128"/>
                <a:ea typeface="HG丸ｺﾞｼｯｸM-PRO" panose="020F0600000000000000" pitchFamily="50" charset="-128"/>
              </a:rPr>
              <a:t>主体的に学習し生活を送ることが</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できる学習環境、教</a:t>
            </a:r>
            <a:r>
              <a:rPr lang="ja-JP" altLang="en-US" sz="2600" dirty="0">
                <a:latin typeface="HG丸ｺﾞｼｯｸM-PRO" panose="020F0600000000000000" pitchFamily="50" charset="-128"/>
                <a:ea typeface="HG丸ｺﾞｼｯｸM-PRO" panose="020F0600000000000000" pitchFamily="50" charset="-128"/>
              </a:rPr>
              <a:t>室</a:t>
            </a:r>
            <a:r>
              <a:rPr lang="ja-JP" altLang="en-US" sz="2600" dirty="0" smtClean="0">
                <a:latin typeface="HG丸ｺﾞｼｯｸM-PRO" panose="020F0600000000000000" pitchFamily="50" charset="-128"/>
                <a:ea typeface="HG丸ｺﾞｼｯｸM-PRO" panose="020F0600000000000000" pitchFamily="50" charset="-128"/>
              </a:rPr>
              <a:t>・学校環境を</a:t>
            </a:r>
            <a:endParaRPr lang="en-US" altLang="ja-JP" sz="2600" dirty="0" smtClean="0">
              <a:latin typeface="HG丸ｺﾞｼｯｸM-PRO" panose="020F0600000000000000" pitchFamily="50" charset="-128"/>
              <a:ea typeface="HG丸ｺﾞｼｯｸM-PRO" panose="020F0600000000000000" pitchFamily="50" charset="-128"/>
            </a:endParaRPr>
          </a:p>
          <a:p>
            <a:pPr>
              <a:lnSpc>
                <a:spcPts val="2400"/>
              </a:lnSpc>
            </a:pPr>
            <a:r>
              <a:rPr lang="ja-JP" altLang="en-US" sz="2600" dirty="0">
                <a:latin typeface="HG丸ｺﾞｼｯｸM-PRO" panose="020F0600000000000000" pitchFamily="50" charset="-128"/>
                <a:ea typeface="HG丸ｺﾞｼｯｸM-PRO" panose="020F0600000000000000" pitchFamily="50" charset="-128"/>
              </a:rPr>
              <a:t>　</a:t>
            </a:r>
            <a:r>
              <a:rPr lang="ja-JP" altLang="en-US" sz="2600" dirty="0" smtClean="0">
                <a:latin typeface="HG丸ｺﾞｼｯｸM-PRO" panose="020F0600000000000000" pitchFamily="50" charset="-128"/>
                <a:ea typeface="HG丸ｺﾞｼｯｸM-PRO" panose="020F0600000000000000" pitchFamily="50" charset="-128"/>
              </a:rPr>
              <a:t>　整備すること</a:t>
            </a:r>
            <a:r>
              <a:rPr kumimoji="1" lang="ja-JP" altLang="en-US" sz="2800" dirty="0">
                <a:latin typeface="HG丸ｺﾞｼｯｸM-PRO" panose="020F0600000000000000" pitchFamily="50" charset="-128"/>
                <a:ea typeface="HG丸ｺﾞｼｯｸM-PRO" panose="020F0600000000000000" pitchFamily="50" charset="-128"/>
              </a:rPr>
              <a:t>　</a:t>
            </a:r>
            <a:r>
              <a:rPr kumimoji="1" lang="ja-JP" altLang="en-US" sz="2800" dirty="0" smtClean="0">
                <a:latin typeface="HG丸ｺﾞｼｯｸM-PRO" panose="020F0600000000000000" pitchFamily="50" charset="-128"/>
                <a:ea typeface="HG丸ｺﾞｼｯｸM-PRO" panose="020F0600000000000000" pitchFamily="50" charset="-128"/>
              </a:rPr>
              <a:t>　</a:t>
            </a:r>
            <a:endParaRPr kumimoji="1" lang="en-US" altLang="ja-JP" sz="2800" dirty="0" smtClean="0">
              <a:latin typeface="HG丸ｺﾞｼｯｸM-PRO" panose="020F0600000000000000" pitchFamily="50" charset="-128"/>
              <a:ea typeface="HG丸ｺﾞｼｯｸM-PRO" panose="020F0600000000000000" pitchFamily="50" charset="-128"/>
            </a:endParaRPr>
          </a:p>
        </p:txBody>
      </p:sp>
      <p:pic>
        <p:nvPicPr>
          <p:cNvPr id="6" name="図 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8264" y="4221088"/>
            <a:ext cx="1898001" cy="2448272"/>
          </a:xfrm>
          <a:prstGeom prst="rect">
            <a:avLst/>
          </a:prstGeom>
          <a:noFill/>
          <a:ln w="25400">
            <a:solidFill>
              <a:schemeClr val="bg1">
                <a:lumMod val="65000"/>
              </a:schemeClr>
            </a:solidFill>
          </a:ln>
        </p:spPr>
      </p:pic>
      <p:sp>
        <p:nvSpPr>
          <p:cNvPr id="7" name="Text Box 70"/>
          <p:cNvSpPr txBox="1">
            <a:spLocks noChangeArrowheads="1"/>
          </p:cNvSpPr>
          <p:nvPr/>
        </p:nvSpPr>
        <p:spPr bwMode="auto">
          <a:xfrm>
            <a:off x="323528" y="374117"/>
            <a:ext cx="5909196" cy="4924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square">
            <a:spAutoFit/>
          </a:bodyPr>
          <a:lstStyle>
            <a:lvl1pPr marL="342900" indent="-342900">
              <a:spcBef>
                <a:spcPct val="20000"/>
              </a:spcBef>
              <a:buClr>
                <a:schemeClr val="accent1"/>
              </a:buClr>
              <a:buSzPct val="70000"/>
              <a:buFont typeface="Wingdings 2" pitchFamily="18" charset="2"/>
              <a:buChar char=""/>
              <a:defRPr kumimoji="1" sz="3200">
                <a:solidFill>
                  <a:schemeClr val="tx2"/>
                </a:solidFill>
                <a:latin typeface="Franklin Gothic Book" pitchFamily="34" charset="0"/>
              </a:defRPr>
            </a:lvl1pPr>
            <a:lvl2pPr marL="742950" indent="-285750">
              <a:spcBef>
                <a:spcPct val="20000"/>
              </a:spcBef>
              <a:buClr>
                <a:schemeClr val="accent1"/>
              </a:buClr>
              <a:buSzPct val="70000"/>
              <a:buFont typeface="Wingdings 2" pitchFamily="18" charset="2"/>
              <a:buChar char=""/>
              <a:defRPr kumimoji="1" sz="2800">
                <a:solidFill>
                  <a:schemeClr val="tx2"/>
                </a:solidFill>
                <a:latin typeface="Franklin Gothic Book" pitchFamily="34" charset="0"/>
              </a:defRPr>
            </a:lvl2pPr>
            <a:lvl3pPr marL="1143000" indent="-228600">
              <a:spcBef>
                <a:spcPct val="20000"/>
              </a:spcBef>
              <a:buClr>
                <a:schemeClr val="accent1"/>
              </a:buClr>
              <a:buSzPct val="70000"/>
              <a:buFont typeface="Wingdings 2" pitchFamily="18" charset="2"/>
              <a:buChar char=""/>
              <a:defRPr kumimoji="1" sz="2400">
                <a:solidFill>
                  <a:schemeClr val="tx2"/>
                </a:solidFill>
                <a:latin typeface="Franklin Gothic Book" pitchFamily="34" charset="0"/>
              </a:defRPr>
            </a:lvl3pPr>
            <a:lvl4pPr marL="1600200" indent="-228600">
              <a:spcBef>
                <a:spcPct val="20000"/>
              </a:spcBef>
              <a:buClr>
                <a:schemeClr val="accent1"/>
              </a:buClr>
              <a:buSzPct val="70000"/>
              <a:buFont typeface="Wingdings 2" pitchFamily="18" charset="2"/>
              <a:buChar char=""/>
              <a:defRPr kumimoji="1" sz="2000">
                <a:solidFill>
                  <a:schemeClr val="tx2"/>
                </a:solidFill>
                <a:latin typeface="Franklin Gothic Book" pitchFamily="34" charset="0"/>
              </a:defRPr>
            </a:lvl4pPr>
            <a:lvl5pPr marL="2057400" indent="-228600">
              <a:spcBef>
                <a:spcPct val="20000"/>
              </a:spcBef>
              <a:buClr>
                <a:schemeClr val="accent1"/>
              </a:buClr>
              <a:buSzPct val="60000"/>
              <a:buFont typeface="Wingdings 2" pitchFamily="18" charset="2"/>
              <a:buChar char=""/>
              <a:defRPr kumimoji="1">
                <a:solidFill>
                  <a:schemeClr val="tx2"/>
                </a:solidFill>
                <a:latin typeface="Franklin Gothic Book" pitchFamily="34" charset="0"/>
              </a:defRPr>
            </a:lvl5pPr>
            <a:lvl6pPr marL="25146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6pPr>
            <a:lvl7pPr marL="29718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7pPr>
            <a:lvl8pPr marL="34290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8pPr>
            <a:lvl9pPr marL="38862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9pPr>
          </a:lstStyle>
          <a:p>
            <a:pPr eaLnBrk="1" hangingPunct="1">
              <a:spcBef>
                <a:spcPct val="50000"/>
              </a:spcBef>
              <a:buClr>
                <a:srgbClr val="2D5902"/>
              </a:buClr>
              <a:buSzTx/>
              <a:buFont typeface="Wingdings" pitchFamily="2" charset="2"/>
              <a:buNone/>
            </a:pPr>
            <a:r>
              <a:rPr lang="ja-JP" altLang="en-US" sz="2600" dirty="0">
                <a:solidFill>
                  <a:schemeClr val="tx1"/>
                </a:solidFill>
                <a:latin typeface="ＭＳ ゴシック" pitchFamily="49" charset="-128"/>
              </a:rPr>
              <a:t>居場所づくりと</a:t>
            </a:r>
            <a:r>
              <a:rPr lang="ja-JP" altLang="en-US" sz="2600" dirty="0" smtClean="0">
                <a:solidFill>
                  <a:schemeClr val="tx1"/>
                </a:solidFill>
                <a:latin typeface="ＭＳ ゴシック" pitchFamily="49" charset="-128"/>
              </a:rPr>
              <a:t>絆づくり、環境づくり</a:t>
            </a:r>
            <a:endParaRPr lang="ja-JP" altLang="en-US" sz="2600" dirty="0">
              <a:solidFill>
                <a:schemeClr val="tx1"/>
              </a:solidFill>
              <a:latin typeface="ＭＳ ゴシック" pitchFamily="49" charset="-128"/>
            </a:endParaRPr>
          </a:p>
        </p:txBody>
      </p:sp>
    </p:spTree>
    <p:extLst>
      <p:ext uri="{BB962C8B-B14F-4D97-AF65-F5344CB8AC3E}">
        <p14:creationId xmlns:p14="http://schemas.microsoft.com/office/powerpoint/2010/main" val="36864409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4524368" y="0"/>
            <a:ext cx="4619632" cy="307777"/>
          </a:xfrm>
          <a:prstGeom prst="rect">
            <a:avLst/>
          </a:prstGeom>
          <a:noFill/>
        </p:spPr>
        <p:txBody>
          <a:bodyPr wrap="square" rtlCol="0">
            <a:spAutoFit/>
          </a:bodyPr>
          <a:lstStyle/>
          <a:p>
            <a:pPr algn="r"/>
            <a:r>
              <a:rPr kumimoji="1" lang="ja-JP" altLang="en-US" sz="1400" dirty="0" smtClean="0"/>
              <a:t>３　いじめ未然防止モデルプログラムの考え方</a:t>
            </a:r>
            <a:endParaRPr kumimoji="1" lang="ja-JP" altLang="en-US" sz="14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710987" y="-627033"/>
            <a:ext cx="5832649" cy="89051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3" name="角丸四角形 2"/>
          <p:cNvSpPr/>
          <p:nvPr/>
        </p:nvSpPr>
        <p:spPr>
          <a:xfrm>
            <a:off x="194118" y="1628800"/>
            <a:ext cx="1368152" cy="4968555"/>
          </a:xfrm>
          <a:prstGeom prst="roundRect">
            <a:avLst/>
          </a:prstGeom>
          <a:noFill/>
          <a:ln w="412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吹き出し 4"/>
          <p:cNvSpPr/>
          <p:nvPr/>
        </p:nvSpPr>
        <p:spPr>
          <a:xfrm>
            <a:off x="2627784" y="5662444"/>
            <a:ext cx="4827406" cy="1138168"/>
          </a:xfrm>
          <a:prstGeom prst="wedgeRoundRectCallout">
            <a:avLst>
              <a:gd name="adj1" fmla="val 69555"/>
              <a:gd name="adj2" fmla="val 22467"/>
              <a:gd name="adj3" fmla="val 16667"/>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lstStyle/>
          <a:p>
            <a:pPr>
              <a:defRPr/>
            </a:pPr>
            <a:r>
              <a:rPr lang="ja-JP" altLang="en-US" sz="2000" b="1" dirty="0" smtClean="0">
                <a:solidFill>
                  <a:schemeClr val="bg1"/>
                </a:solidFill>
                <a:latin typeface="HG丸ｺﾞｼｯｸM-PRO" pitchFamily="50" charset="-128"/>
                <a:ea typeface="HG丸ｺﾞｼｯｸM-PRO" pitchFamily="50" charset="-128"/>
              </a:rPr>
              <a:t>どのような活動を実施するのかを明確にすることにより、教職員はもちろん、保護者とも共通理解を図ることができます。</a:t>
            </a:r>
            <a:endParaRPr lang="ja-JP" altLang="en-US" sz="2000" b="1" dirty="0">
              <a:solidFill>
                <a:schemeClr val="bg1"/>
              </a:solidFill>
              <a:latin typeface="HG丸ｺﾞｼｯｸM-PRO" pitchFamily="50" charset="-128"/>
              <a:ea typeface="HG丸ｺﾞｼｯｸM-PRO" pitchFamily="50" charset="-128"/>
            </a:endParaRPr>
          </a:p>
        </p:txBody>
      </p:sp>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60018" y="5594227"/>
            <a:ext cx="703005" cy="1160901"/>
          </a:xfrm>
          <a:prstGeom prst="rect">
            <a:avLst/>
          </a:prstGeom>
        </p:spPr>
      </p:pic>
      <p:sp>
        <p:nvSpPr>
          <p:cNvPr id="10" name="角丸四角形吹き出し 9"/>
          <p:cNvSpPr/>
          <p:nvPr/>
        </p:nvSpPr>
        <p:spPr>
          <a:xfrm>
            <a:off x="264508" y="307777"/>
            <a:ext cx="5675643" cy="506858"/>
          </a:xfrm>
          <a:prstGeom prst="wedgeRoundRectCallout">
            <a:avLst>
              <a:gd name="adj1" fmla="val -14710"/>
              <a:gd name="adj2" fmla="val 91116"/>
              <a:gd name="adj3" fmla="val 16667"/>
            </a:avLst>
          </a:prstGeom>
          <a:solidFill>
            <a:srgbClr val="FF66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200" dirty="0" smtClean="0">
                <a:latin typeface="HG丸ｺﾞｼｯｸM-PRO" panose="020F0600000000000000" pitchFamily="50" charset="-128"/>
                <a:ea typeface="HG丸ｺﾞｼｯｸM-PRO" panose="020F0600000000000000" pitchFamily="50" charset="-128"/>
              </a:rPr>
              <a:t>学校で一つのマトリクスを作成します。</a:t>
            </a:r>
            <a:endParaRPr lang="ja-JP" altLang="en-US" sz="22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8779975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サブタイトル 2"/>
          <p:cNvSpPr txBox="1">
            <a:spLocks/>
          </p:cNvSpPr>
          <p:nvPr/>
        </p:nvSpPr>
        <p:spPr bwMode="auto">
          <a:xfrm>
            <a:off x="964735" y="1312780"/>
            <a:ext cx="7223125" cy="2088232"/>
          </a:xfrm>
          <a:prstGeom prst="rect">
            <a:avLst/>
          </a:prstGeom>
          <a:solidFill>
            <a:schemeClr val="accent6">
              <a:lumMod val="20000"/>
              <a:lumOff val="80000"/>
            </a:schemeClr>
          </a:solidFill>
          <a:ln w="9525">
            <a:noFill/>
            <a:miter lim="800000"/>
            <a:headEnd/>
            <a:tailEnd/>
          </a:ln>
        </p:spPr>
        <p:txBody>
          <a:bodyPr/>
          <a:lstStyle/>
          <a:p>
            <a:pPr marL="342900" indent="-342900">
              <a:spcBef>
                <a:spcPct val="20000"/>
              </a:spcBef>
              <a:buClr>
                <a:schemeClr val="accent1"/>
              </a:buClr>
              <a:buSzPct val="70000"/>
              <a:defRPr/>
            </a:pPr>
            <a:r>
              <a:rPr lang="en-US" altLang="ja-JP" sz="3200" spc="-300" dirty="0" smtClean="0">
                <a:solidFill>
                  <a:schemeClr val="tx1"/>
                </a:solidFill>
                <a:latin typeface="+mn-ea"/>
              </a:rPr>
              <a:t>【</a:t>
            </a:r>
            <a:r>
              <a:rPr lang="ja-JP" altLang="en-US" sz="3200" spc="-300" dirty="0">
                <a:latin typeface="+mn-ea"/>
              </a:rPr>
              <a:t>これから</a:t>
            </a:r>
            <a:r>
              <a:rPr lang="ja-JP" altLang="en-US" sz="3200" spc="-300" dirty="0" smtClean="0">
                <a:solidFill>
                  <a:schemeClr val="tx1"/>
                </a:solidFill>
                <a:latin typeface="+mn-ea"/>
              </a:rPr>
              <a:t>の流れ</a:t>
            </a:r>
            <a:r>
              <a:rPr lang="en-US" altLang="ja-JP" sz="3200" spc="-300" dirty="0" smtClean="0">
                <a:solidFill>
                  <a:schemeClr val="tx1"/>
                </a:solidFill>
                <a:latin typeface="+mn-ea"/>
              </a:rPr>
              <a:t>】</a:t>
            </a:r>
          </a:p>
          <a:p>
            <a:pPr marL="342900" indent="-342900">
              <a:spcBef>
                <a:spcPct val="20000"/>
              </a:spcBef>
              <a:buClr>
                <a:schemeClr val="accent1"/>
              </a:buClr>
              <a:buSzPct val="70000"/>
              <a:defRPr/>
            </a:pPr>
            <a:r>
              <a:rPr lang="ja-JP" altLang="en-US" sz="3200" spc="-300" dirty="0" smtClean="0">
                <a:solidFill>
                  <a:schemeClr val="tx1"/>
                </a:solidFill>
                <a:latin typeface="+mn-ea"/>
              </a:rPr>
              <a:t>①</a:t>
            </a:r>
            <a:r>
              <a:rPr lang="ja-JP" altLang="en-US" sz="3200" dirty="0" smtClean="0">
                <a:solidFill>
                  <a:schemeClr val="tx1"/>
                </a:solidFill>
                <a:latin typeface="+mn-ea"/>
              </a:rPr>
              <a:t>マトリクスを作成します。</a:t>
            </a:r>
            <a:endParaRPr lang="en-US" altLang="ja-JP" sz="3200" dirty="0" smtClean="0">
              <a:solidFill>
                <a:schemeClr val="tx1"/>
              </a:solidFill>
              <a:latin typeface="+mn-ea"/>
            </a:endParaRPr>
          </a:p>
          <a:p>
            <a:pPr marL="342900" indent="-342900">
              <a:spcBef>
                <a:spcPct val="20000"/>
              </a:spcBef>
              <a:buClr>
                <a:schemeClr val="accent1"/>
              </a:buClr>
              <a:buSzPct val="70000"/>
              <a:defRPr/>
            </a:pPr>
            <a:r>
              <a:rPr lang="ja-JP" altLang="en-US" sz="3200" spc="-300" dirty="0" smtClean="0">
                <a:latin typeface="+mn-ea"/>
              </a:rPr>
              <a:t>②</a:t>
            </a:r>
            <a:r>
              <a:rPr lang="ja-JP" altLang="en-US" sz="3200" dirty="0" smtClean="0">
                <a:latin typeface="+mn-ea"/>
              </a:rPr>
              <a:t>○月○日（○）までに提出願います。</a:t>
            </a:r>
            <a:endParaRPr lang="en-US" altLang="ja-JP" sz="3200" dirty="0" smtClean="0">
              <a:solidFill>
                <a:schemeClr val="tx1"/>
              </a:solidFill>
              <a:latin typeface="+mn-ea"/>
            </a:endParaRPr>
          </a:p>
          <a:p>
            <a:pPr marL="342900" indent="-342900">
              <a:spcBef>
                <a:spcPct val="20000"/>
              </a:spcBef>
              <a:buClr>
                <a:schemeClr val="accent1"/>
              </a:buClr>
              <a:buSzPct val="70000"/>
              <a:defRPr/>
            </a:pPr>
            <a:endParaRPr lang="en-US" altLang="ja-JP" sz="2600" spc="-300" dirty="0">
              <a:latin typeface="+mn-ea"/>
            </a:endParaRPr>
          </a:p>
          <a:p>
            <a:pPr marL="342900" indent="-342900">
              <a:spcBef>
                <a:spcPct val="20000"/>
              </a:spcBef>
              <a:buClr>
                <a:schemeClr val="accent1"/>
              </a:buClr>
              <a:buSzPct val="70000"/>
              <a:defRPr/>
            </a:pPr>
            <a:endParaRPr lang="en-US" altLang="ja-JP" sz="2600" spc="-300" dirty="0" smtClean="0">
              <a:solidFill>
                <a:schemeClr val="tx1"/>
              </a:solidFill>
              <a:latin typeface="+mn-ea"/>
            </a:endParaRPr>
          </a:p>
          <a:p>
            <a:pPr marL="342900" indent="-342900">
              <a:spcBef>
                <a:spcPct val="20000"/>
              </a:spcBef>
              <a:buClr>
                <a:schemeClr val="accent1"/>
              </a:buClr>
              <a:buSzPct val="70000"/>
              <a:defRPr/>
            </a:pPr>
            <a:endParaRPr lang="en-US" altLang="ja-JP" sz="2600" spc="-300" dirty="0">
              <a:latin typeface="+mn-ea"/>
            </a:endParaRPr>
          </a:p>
          <a:p>
            <a:pPr marL="342900" indent="-342900">
              <a:spcBef>
                <a:spcPct val="20000"/>
              </a:spcBef>
              <a:buClr>
                <a:schemeClr val="accent1"/>
              </a:buClr>
              <a:buSzPct val="70000"/>
              <a:defRPr/>
            </a:pPr>
            <a:endParaRPr lang="en-US" altLang="ja-JP" sz="2600" spc="-300" dirty="0" smtClean="0">
              <a:solidFill>
                <a:schemeClr val="tx1"/>
              </a:solidFill>
              <a:latin typeface="+mn-ea"/>
            </a:endParaRPr>
          </a:p>
          <a:p>
            <a:pPr marL="342900" indent="-342900">
              <a:spcBef>
                <a:spcPct val="20000"/>
              </a:spcBef>
              <a:buClr>
                <a:schemeClr val="accent1"/>
              </a:buClr>
              <a:buSzPct val="70000"/>
              <a:defRPr/>
            </a:pPr>
            <a:endParaRPr lang="en-US" altLang="ja-JP" sz="2600" spc="-300" dirty="0">
              <a:solidFill>
                <a:schemeClr val="tx1"/>
              </a:solidFill>
              <a:latin typeface="+mn-ea"/>
            </a:endParaRPr>
          </a:p>
          <a:p>
            <a:pPr marL="342900" indent="-342900">
              <a:spcBef>
                <a:spcPct val="20000"/>
              </a:spcBef>
              <a:buClr>
                <a:schemeClr val="accent1"/>
              </a:buClr>
              <a:buSzPct val="70000"/>
              <a:buFont typeface="Wingdings 2" pitchFamily="18" charset="2"/>
              <a:buChar char=""/>
              <a:defRPr/>
            </a:pPr>
            <a:endParaRPr lang="ja-JP" altLang="en-US" sz="2600" dirty="0">
              <a:solidFill>
                <a:schemeClr val="tx1"/>
              </a:solidFill>
              <a:latin typeface="+mn-ea"/>
            </a:endParaRPr>
          </a:p>
        </p:txBody>
      </p:sp>
      <p:sp>
        <p:nvSpPr>
          <p:cNvPr id="4" name="テキスト ボックス 3"/>
          <p:cNvSpPr txBox="1"/>
          <p:nvPr/>
        </p:nvSpPr>
        <p:spPr>
          <a:xfrm>
            <a:off x="8675139" y="6463909"/>
            <a:ext cx="432048" cy="276999"/>
          </a:xfrm>
          <a:prstGeom prst="rect">
            <a:avLst/>
          </a:prstGeom>
          <a:noFill/>
        </p:spPr>
        <p:txBody>
          <a:bodyPr wrap="square" rtlCol="0">
            <a:spAutoFit/>
          </a:bodyPr>
          <a:lstStyle/>
          <a:p>
            <a:r>
              <a:rPr kumimoji="1" lang="en-US" altLang="ja-JP" sz="1200" dirty="0" smtClean="0"/>
              <a:t>12</a:t>
            </a:r>
            <a:endParaRPr kumimoji="1" lang="ja-JP" altLang="en-US" sz="1200" dirty="0"/>
          </a:p>
        </p:txBody>
      </p:sp>
      <p:pic>
        <p:nvPicPr>
          <p:cNvPr id="5" name="図 4"/>
          <p:cNvPicPr>
            <a:picLocks noChangeAspect="1"/>
          </p:cNvPicPr>
          <p:nvPr/>
        </p:nvPicPr>
        <p:blipFill>
          <a:blip r:embed="rId3"/>
          <a:stretch>
            <a:fillRect/>
          </a:stretch>
        </p:blipFill>
        <p:spPr>
          <a:xfrm>
            <a:off x="4633218" y="3645024"/>
            <a:ext cx="4169881" cy="2664296"/>
          </a:xfrm>
          <a:prstGeom prst="rect">
            <a:avLst/>
          </a:prstGeom>
          <a:ln>
            <a:solidFill>
              <a:schemeClr val="tx1"/>
            </a:solidFill>
          </a:ln>
        </p:spPr>
      </p:pic>
    </p:spTree>
    <p:extLst>
      <p:ext uri="{BB962C8B-B14F-4D97-AF65-F5344CB8AC3E}">
        <p14:creationId xmlns:p14="http://schemas.microsoft.com/office/powerpoint/2010/main" val="35313177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1986136" y="5661248"/>
            <a:ext cx="5194051" cy="923330"/>
          </a:xfrm>
          <a:prstGeom prst="rect">
            <a:avLst/>
          </a:prstGeom>
          <a:noFill/>
        </p:spPr>
        <p:txBody>
          <a:bodyPr wrap="none" lIns="91440" tIns="45720" rIns="91440" bIns="45720">
            <a:spAutoFit/>
          </a:bodyPr>
          <a:lstStyle/>
          <a:p>
            <a:pPr algn="ctr"/>
            <a:r>
              <a:rPr lang="ja-JP" altLang="en-US" sz="5400" b="1" cap="none" spc="0" dirty="0" smtClean="0">
                <a:ln w="22225">
                  <a:solidFill>
                    <a:schemeClr val="accent2"/>
                  </a:solidFill>
                  <a:prstDash val="solid"/>
                </a:ln>
                <a:solidFill>
                  <a:schemeClr val="accent2">
                    <a:lumMod val="40000"/>
                    <a:lumOff val="60000"/>
                  </a:schemeClr>
                </a:solidFill>
                <a:effectLst/>
              </a:rPr>
              <a:t>お疲れ様でした。</a:t>
            </a:r>
            <a:endParaRPr lang="ja-JP" altLang="en-US" sz="5400" b="1" cap="none" spc="0" dirty="0">
              <a:ln w="22225">
                <a:solidFill>
                  <a:schemeClr val="accent2"/>
                </a:solidFill>
                <a:prstDash val="solid"/>
              </a:ln>
              <a:solidFill>
                <a:schemeClr val="accent2">
                  <a:lumMod val="40000"/>
                  <a:lumOff val="60000"/>
                </a:schemeClr>
              </a:solidFill>
              <a:effectLst/>
            </a:endParaRPr>
          </a:p>
        </p:txBody>
      </p:sp>
      <p:sp>
        <p:nvSpPr>
          <p:cNvPr id="4" name="サブタイトル 2"/>
          <p:cNvSpPr txBox="1">
            <a:spLocks/>
          </p:cNvSpPr>
          <p:nvPr/>
        </p:nvSpPr>
        <p:spPr bwMode="auto">
          <a:xfrm>
            <a:off x="827585" y="980728"/>
            <a:ext cx="7366028" cy="3672408"/>
          </a:xfrm>
          <a:prstGeom prst="rect">
            <a:avLst/>
          </a:prstGeom>
          <a:solidFill>
            <a:schemeClr val="accent5">
              <a:lumMod val="20000"/>
              <a:lumOff val="80000"/>
            </a:schemeClr>
          </a:solidFill>
          <a:ln w="9525">
            <a:noFill/>
            <a:miter lim="800000"/>
            <a:headEnd/>
            <a:tailEnd/>
          </a:ln>
        </p:spPr>
        <p:txBody>
          <a:bodyPr/>
          <a:lstStyle/>
          <a:p>
            <a:pPr marL="342900" indent="-342900">
              <a:spcBef>
                <a:spcPct val="20000"/>
              </a:spcBef>
              <a:buClr>
                <a:schemeClr val="accent1"/>
              </a:buClr>
              <a:buSzPct val="70000"/>
              <a:defRPr/>
            </a:pPr>
            <a:r>
              <a:rPr lang="en-US" altLang="ja-JP" sz="3200" spc="-150" dirty="0" smtClean="0">
                <a:solidFill>
                  <a:schemeClr val="tx1"/>
                </a:solidFill>
                <a:latin typeface="+mn-ea"/>
              </a:rPr>
              <a:t>【</a:t>
            </a:r>
            <a:r>
              <a:rPr lang="ja-JP" altLang="en-US" sz="3200" spc="-150" dirty="0" smtClean="0">
                <a:solidFill>
                  <a:schemeClr val="tx1"/>
                </a:solidFill>
                <a:latin typeface="+mn-ea"/>
              </a:rPr>
              <a:t>次回の研修会及びその</a:t>
            </a:r>
            <a:r>
              <a:rPr lang="ja-JP" altLang="en-US" sz="3200" spc="-150" dirty="0" smtClean="0">
                <a:latin typeface="+mn-ea"/>
              </a:rPr>
              <a:t>後</a:t>
            </a:r>
            <a:r>
              <a:rPr lang="ja-JP" altLang="en-US" sz="3200" spc="-150" dirty="0" smtClean="0">
                <a:solidFill>
                  <a:schemeClr val="tx1"/>
                </a:solidFill>
                <a:latin typeface="+mn-ea"/>
              </a:rPr>
              <a:t>の予定</a:t>
            </a:r>
            <a:r>
              <a:rPr lang="en-US" altLang="ja-JP" sz="3200" spc="-150" dirty="0" smtClean="0">
                <a:solidFill>
                  <a:schemeClr val="tx1"/>
                </a:solidFill>
                <a:latin typeface="+mn-ea"/>
              </a:rPr>
              <a:t>】</a:t>
            </a:r>
          </a:p>
          <a:p>
            <a:pPr marL="342900" indent="-342900">
              <a:spcBef>
                <a:spcPct val="20000"/>
              </a:spcBef>
              <a:buClr>
                <a:schemeClr val="accent1"/>
              </a:buClr>
              <a:buSzPct val="70000"/>
              <a:defRPr/>
            </a:pPr>
            <a:r>
              <a:rPr lang="ja-JP" altLang="en-US" sz="3200" spc="-150" dirty="0" smtClean="0">
                <a:solidFill>
                  <a:schemeClr val="tx1"/>
                </a:solidFill>
                <a:latin typeface="+mn-ea"/>
              </a:rPr>
              <a:t>①マトリクスを</a:t>
            </a:r>
            <a:r>
              <a:rPr lang="ja-JP" altLang="en-US" sz="3200" spc="-150" dirty="0">
                <a:latin typeface="+mn-ea"/>
              </a:rPr>
              <a:t>配付</a:t>
            </a:r>
            <a:r>
              <a:rPr lang="ja-JP" altLang="en-US" sz="3200" spc="-150" dirty="0" smtClean="0">
                <a:solidFill>
                  <a:schemeClr val="tx1"/>
                </a:solidFill>
                <a:latin typeface="+mn-ea"/>
              </a:rPr>
              <a:t>します。</a:t>
            </a:r>
            <a:endParaRPr lang="en-US" altLang="ja-JP" sz="3200" spc="-150" dirty="0" smtClean="0">
              <a:solidFill>
                <a:schemeClr val="tx1"/>
              </a:solidFill>
              <a:latin typeface="+mn-ea"/>
            </a:endParaRPr>
          </a:p>
          <a:p>
            <a:pPr marL="342900" indent="-342900">
              <a:spcBef>
                <a:spcPct val="20000"/>
              </a:spcBef>
              <a:buClr>
                <a:schemeClr val="accent1"/>
              </a:buClr>
              <a:buSzPct val="70000"/>
              <a:defRPr/>
            </a:pPr>
            <a:r>
              <a:rPr lang="ja-JP" altLang="en-US" sz="3200" spc="-150" dirty="0" smtClean="0">
                <a:latin typeface="+mn-ea"/>
              </a:rPr>
              <a:t>②作成したマトリクスについて、交流します。</a:t>
            </a:r>
            <a:endParaRPr lang="en-US" altLang="ja-JP" sz="3200" spc="-150" dirty="0" smtClean="0">
              <a:latin typeface="+mn-ea"/>
            </a:endParaRPr>
          </a:p>
          <a:p>
            <a:pPr marL="342900" indent="-342900">
              <a:spcBef>
                <a:spcPct val="20000"/>
              </a:spcBef>
              <a:buClr>
                <a:schemeClr val="accent1"/>
              </a:buClr>
              <a:buSzPct val="70000"/>
              <a:defRPr/>
            </a:pPr>
            <a:r>
              <a:rPr lang="ja-JP" altLang="en-US" sz="3200" spc="-150" dirty="0" smtClean="0">
                <a:latin typeface="+mn-ea"/>
              </a:rPr>
              <a:t>③担当が、学校のマトリクスを作成します。</a:t>
            </a:r>
            <a:endParaRPr lang="en-US" altLang="ja-JP" sz="3200" spc="-150" dirty="0" smtClean="0">
              <a:latin typeface="+mn-ea"/>
            </a:endParaRPr>
          </a:p>
          <a:p>
            <a:pPr marL="342900" indent="-342900">
              <a:spcBef>
                <a:spcPct val="20000"/>
              </a:spcBef>
              <a:buClr>
                <a:schemeClr val="accent1"/>
              </a:buClr>
              <a:buSzPct val="70000"/>
              <a:defRPr/>
            </a:pPr>
            <a:r>
              <a:rPr lang="ja-JP" altLang="en-US" sz="3200" spc="-150" dirty="0" smtClean="0">
                <a:latin typeface="+mn-ea"/>
              </a:rPr>
              <a:t>④作成したマトリクスを配付し、質問などを伺</a:t>
            </a:r>
            <a:endParaRPr lang="en-US" altLang="ja-JP" sz="3200" spc="-150" dirty="0" smtClean="0">
              <a:latin typeface="+mn-ea"/>
            </a:endParaRPr>
          </a:p>
          <a:p>
            <a:pPr marL="342900" indent="-342900">
              <a:spcBef>
                <a:spcPct val="20000"/>
              </a:spcBef>
              <a:buClr>
                <a:schemeClr val="accent1"/>
              </a:buClr>
              <a:buSzPct val="70000"/>
              <a:defRPr/>
            </a:pPr>
            <a:r>
              <a:rPr lang="ja-JP" altLang="en-US" sz="3200" spc="-150" dirty="0">
                <a:latin typeface="+mn-ea"/>
              </a:rPr>
              <a:t>　 </a:t>
            </a:r>
            <a:r>
              <a:rPr lang="ja-JP" altLang="en-US" sz="3200" spc="-150" dirty="0" smtClean="0">
                <a:latin typeface="+mn-ea"/>
              </a:rPr>
              <a:t> い、修正をした上で完成とします。</a:t>
            </a:r>
            <a:endParaRPr lang="en-US" altLang="ja-JP" sz="3200" spc="-150" dirty="0" smtClean="0">
              <a:latin typeface="+mn-ea"/>
            </a:endParaRPr>
          </a:p>
          <a:p>
            <a:pPr marL="342900" indent="-342900">
              <a:spcBef>
                <a:spcPct val="20000"/>
              </a:spcBef>
              <a:buClr>
                <a:schemeClr val="accent1"/>
              </a:buClr>
              <a:buSzPct val="70000"/>
              <a:defRPr/>
            </a:pPr>
            <a:endParaRPr lang="en-US" altLang="ja-JP" sz="3200" spc="-300" dirty="0">
              <a:solidFill>
                <a:schemeClr val="tx1"/>
              </a:solidFill>
              <a:latin typeface="+mn-ea"/>
            </a:endParaRPr>
          </a:p>
          <a:p>
            <a:pPr marL="342900" indent="-342900">
              <a:spcBef>
                <a:spcPct val="20000"/>
              </a:spcBef>
              <a:buClr>
                <a:schemeClr val="accent1"/>
              </a:buClr>
              <a:buSzPct val="70000"/>
              <a:defRPr/>
            </a:pPr>
            <a:endParaRPr lang="en-US" altLang="ja-JP" sz="3200" spc="-300" dirty="0" smtClean="0">
              <a:solidFill>
                <a:schemeClr val="tx1"/>
              </a:solidFill>
              <a:latin typeface="+mn-ea"/>
            </a:endParaRPr>
          </a:p>
          <a:p>
            <a:pPr marL="342900" indent="-342900">
              <a:spcBef>
                <a:spcPct val="20000"/>
              </a:spcBef>
              <a:buClr>
                <a:schemeClr val="accent1"/>
              </a:buClr>
              <a:buSzPct val="70000"/>
              <a:defRPr/>
            </a:pPr>
            <a:endParaRPr lang="en-US" altLang="ja-JP" sz="2600" spc="-300" dirty="0">
              <a:latin typeface="+mn-ea"/>
            </a:endParaRPr>
          </a:p>
          <a:p>
            <a:pPr marL="342900" indent="-342900">
              <a:spcBef>
                <a:spcPct val="20000"/>
              </a:spcBef>
              <a:buClr>
                <a:schemeClr val="accent1"/>
              </a:buClr>
              <a:buSzPct val="70000"/>
              <a:defRPr/>
            </a:pPr>
            <a:endParaRPr lang="en-US" altLang="ja-JP" sz="2600" spc="-300" dirty="0" smtClean="0">
              <a:solidFill>
                <a:schemeClr val="tx1"/>
              </a:solidFill>
              <a:latin typeface="+mn-ea"/>
            </a:endParaRPr>
          </a:p>
          <a:p>
            <a:pPr marL="342900" indent="-342900">
              <a:spcBef>
                <a:spcPct val="20000"/>
              </a:spcBef>
              <a:buClr>
                <a:schemeClr val="accent1"/>
              </a:buClr>
              <a:buSzPct val="70000"/>
              <a:defRPr/>
            </a:pPr>
            <a:endParaRPr lang="en-US" altLang="ja-JP" sz="2600" spc="-300" dirty="0">
              <a:latin typeface="+mn-ea"/>
            </a:endParaRPr>
          </a:p>
          <a:p>
            <a:pPr marL="342900" indent="-342900">
              <a:spcBef>
                <a:spcPct val="20000"/>
              </a:spcBef>
              <a:buClr>
                <a:schemeClr val="accent1"/>
              </a:buClr>
              <a:buSzPct val="70000"/>
              <a:defRPr/>
            </a:pPr>
            <a:endParaRPr lang="en-US" altLang="ja-JP" sz="2600" spc="-300" dirty="0" smtClean="0">
              <a:solidFill>
                <a:schemeClr val="tx1"/>
              </a:solidFill>
              <a:latin typeface="+mn-ea"/>
            </a:endParaRPr>
          </a:p>
          <a:p>
            <a:pPr marL="342900" indent="-342900">
              <a:spcBef>
                <a:spcPct val="20000"/>
              </a:spcBef>
              <a:buClr>
                <a:schemeClr val="accent1"/>
              </a:buClr>
              <a:buSzPct val="70000"/>
              <a:defRPr/>
            </a:pPr>
            <a:endParaRPr lang="en-US" altLang="ja-JP" sz="2600" spc="-300" dirty="0">
              <a:solidFill>
                <a:schemeClr val="tx1"/>
              </a:solidFill>
              <a:latin typeface="+mn-ea"/>
            </a:endParaRPr>
          </a:p>
          <a:p>
            <a:pPr marL="342900" indent="-342900">
              <a:spcBef>
                <a:spcPct val="20000"/>
              </a:spcBef>
              <a:buClr>
                <a:schemeClr val="accent1"/>
              </a:buClr>
              <a:buSzPct val="70000"/>
              <a:buFont typeface="Wingdings 2" pitchFamily="18" charset="2"/>
              <a:buChar char=""/>
              <a:defRPr/>
            </a:pPr>
            <a:endParaRPr lang="ja-JP" altLang="en-US" sz="2600" dirty="0">
              <a:solidFill>
                <a:schemeClr val="tx1"/>
              </a:solidFill>
              <a:latin typeface="+mn-ea"/>
            </a:endParaRPr>
          </a:p>
        </p:txBody>
      </p:sp>
      <p:sp>
        <p:nvSpPr>
          <p:cNvPr id="5" name="テキスト ボックス 4"/>
          <p:cNvSpPr txBox="1"/>
          <p:nvPr/>
        </p:nvSpPr>
        <p:spPr>
          <a:xfrm>
            <a:off x="8675139" y="6463909"/>
            <a:ext cx="432048" cy="276999"/>
          </a:xfrm>
          <a:prstGeom prst="rect">
            <a:avLst/>
          </a:prstGeom>
          <a:noFill/>
        </p:spPr>
        <p:txBody>
          <a:bodyPr wrap="square" rtlCol="0">
            <a:spAutoFit/>
          </a:bodyPr>
          <a:lstStyle/>
          <a:p>
            <a:r>
              <a:rPr kumimoji="1" lang="en-US" altLang="ja-JP" sz="1200" dirty="0" smtClean="0"/>
              <a:t>13</a:t>
            </a:r>
            <a:endParaRPr kumimoji="1" lang="ja-JP" altLang="en-US" sz="1200" dirty="0"/>
          </a:p>
        </p:txBody>
      </p:sp>
    </p:spTree>
    <p:extLst>
      <p:ext uri="{BB962C8B-B14F-4D97-AF65-F5344CB8AC3E}">
        <p14:creationId xmlns:p14="http://schemas.microsoft.com/office/powerpoint/2010/main" val="28639891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3389" y="1340768"/>
            <a:ext cx="9144000" cy="2185214"/>
          </a:xfrm>
          <a:prstGeom prst="rect">
            <a:avLst/>
          </a:prstGeom>
          <a:noFill/>
        </p:spPr>
        <p:txBody>
          <a:bodyPr wrap="square" rtlCol="0">
            <a:spAutoFit/>
          </a:bodyPr>
          <a:lstStyle/>
          <a:p>
            <a:r>
              <a:rPr lang="ja-JP" altLang="en-US" sz="3600" dirty="0" smtClean="0">
                <a:latin typeface="+mj-ea"/>
                <a:ea typeface="+mj-ea"/>
              </a:rPr>
              <a:t> 本研修のねらい</a:t>
            </a:r>
            <a:endParaRPr lang="en-US" altLang="ja-JP" sz="3600" dirty="0" smtClean="0">
              <a:latin typeface="+mj-ea"/>
              <a:ea typeface="+mj-ea"/>
            </a:endParaRPr>
          </a:p>
          <a:p>
            <a:endParaRPr lang="en-US" altLang="ja-JP" sz="3600" dirty="0" smtClean="0">
              <a:latin typeface="+mj-ea"/>
              <a:ea typeface="+mj-ea"/>
            </a:endParaRPr>
          </a:p>
          <a:p>
            <a:r>
              <a:rPr kumimoji="1" lang="ja-JP" altLang="en-US" sz="3200" dirty="0" smtClean="0">
                <a:latin typeface="+mj-ea"/>
                <a:ea typeface="+mj-ea"/>
              </a:rPr>
              <a:t>　</a:t>
            </a:r>
            <a:r>
              <a:rPr kumimoji="1" lang="ja-JP" altLang="en-US" sz="3200" dirty="0" smtClean="0">
                <a:latin typeface="HG丸ｺﾞｼｯｸM-PRO" panose="020F0600000000000000" pitchFamily="50" charset="-128"/>
                <a:ea typeface="HG丸ｺﾞｼｯｸM-PRO" panose="020F0600000000000000" pitchFamily="50" charset="-128"/>
              </a:rPr>
              <a:t>　いじめを未然に防止するために、学校でどの</a:t>
            </a:r>
            <a:endParaRPr kumimoji="1" lang="en-US" altLang="ja-JP" sz="3200" dirty="0" smtClean="0">
              <a:latin typeface="HG丸ｺﾞｼｯｸM-PRO" panose="020F0600000000000000" pitchFamily="50" charset="-128"/>
              <a:ea typeface="HG丸ｺﾞｼｯｸM-PRO" panose="020F0600000000000000" pitchFamily="50" charset="-128"/>
            </a:endParaRPr>
          </a:p>
          <a:p>
            <a:r>
              <a:rPr kumimoji="1" lang="ja-JP" altLang="en-US" sz="3200" dirty="0" smtClean="0">
                <a:latin typeface="HG丸ｺﾞｼｯｸM-PRO" panose="020F0600000000000000" pitchFamily="50" charset="-128"/>
                <a:ea typeface="HG丸ｺﾞｼｯｸM-PRO" panose="020F0600000000000000" pitchFamily="50" charset="-128"/>
              </a:rPr>
              <a:t>  </a:t>
            </a:r>
            <a:r>
              <a:rPr kumimoji="1" lang="ja-JP" altLang="en-US" sz="3200" dirty="0" err="1" smtClean="0">
                <a:latin typeface="HG丸ｺﾞｼｯｸM-PRO" panose="020F0600000000000000" pitchFamily="50" charset="-128"/>
                <a:ea typeface="HG丸ｺﾞｼｯｸM-PRO" panose="020F0600000000000000" pitchFamily="50" charset="-128"/>
              </a:rPr>
              <a:t>ような</a:t>
            </a:r>
            <a:r>
              <a:rPr kumimoji="1" lang="ja-JP" altLang="en-US" sz="3200" dirty="0" smtClean="0">
                <a:latin typeface="HG丸ｺﾞｼｯｸM-PRO" panose="020F0600000000000000" pitchFamily="50" charset="-128"/>
                <a:ea typeface="HG丸ｺﾞｼｯｸM-PRO" panose="020F0600000000000000" pitchFamily="50" charset="-128"/>
              </a:rPr>
              <a:t>教育活動を進めていくか共通理解を図る。</a:t>
            </a:r>
            <a:endParaRPr kumimoji="1" lang="ja-JP" altLang="en-US" sz="3200" dirty="0">
              <a:latin typeface="HG丸ｺﾞｼｯｸM-PRO" panose="020F0600000000000000" pitchFamily="50" charset="-128"/>
              <a:ea typeface="HG丸ｺﾞｼｯｸM-PRO" panose="020F0600000000000000" pitchFamily="50" charset="-128"/>
            </a:endParaRPr>
          </a:p>
        </p:txBody>
      </p:sp>
      <p:sp>
        <p:nvSpPr>
          <p:cNvPr id="7" name="テキスト ボックス 6"/>
          <p:cNvSpPr txBox="1"/>
          <p:nvPr/>
        </p:nvSpPr>
        <p:spPr>
          <a:xfrm>
            <a:off x="8675139" y="6463909"/>
            <a:ext cx="432048" cy="276999"/>
          </a:xfrm>
          <a:prstGeom prst="rect">
            <a:avLst/>
          </a:prstGeom>
          <a:noFill/>
        </p:spPr>
        <p:txBody>
          <a:bodyPr wrap="square" rtlCol="0">
            <a:spAutoFit/>
          </a:bodyPr>
          <a:lstStyle/>
          <a:p>
            <a:r>
              <a:rPr kumimoji="1" lang="ja-JP" altLang="en-US" sz="1200" dirty="0" smtClean="0"/>
              <a:t>　１</a:t>
            </a:r>
            <a:endParaRPr kumimoji="1" lang="ja-JP" altLang="en-US" sz="1200" dirty="0"/>
          </a:p>
        </p:txBody>
      </p:sp>
    </p:spTree>
    <p:extLst>
      <p:ext uri="{BB962C8B-B14F-4D97-AF65-F5344CB8AC3E}">
        <p14:creationId xmlns:p14="http://schemas.microsoft.com/office/powerpoint/2010/main" val="13723233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コンテンツ プレースホルダー 3"/>
          <p:cNvSpPr>
            <a:spLocks noGrp="1"/>
          </p:cNvSpPr>
          <p:nvPr>
            <p:ph sz="half" idx="1"/>
          </p:nvPr>
        </p:nvSpPr>
        <p:spPr>
          <a:xfrm>
            <a:off x="755576" y="1484784"/>
            <a:ext cx="7488832" cy="3954582"/>
          </a:xfrm>
          <a:prstGeom prst="rect">
            <a:avLst/>
          </a:prstGeom>
          <a:ln w="22225">
            <a:solidFill>
              <a:schemeClr val="tx2"/>
            </a:solidFill>
          </a:ln>
        </p:spPr>
        <p:txBody>
          <a:bodyPr>
            <a:normAutofit fontScale="92500"/>
          </a:bodyPr>
          <a:lstStyle/>
          <a:p>
            <a:pPr marL="0" indent="0">
              <a:buFont typeface="Wingdings 2" pitchFamily="18" charset="2"/>
              <a:buNone/>
            </a:pPr>
            <a:r>
              <a:rPr lang="ja-JP" altLang="en-US" dirty="0" smtClean="0">
                <a:latin typeface="ＭＳ ゴシック" panose="020B0609070205080204" pitchFamily="49" charset="-128"/>
                <a:ea typeface="ＭＳ ゴシック" panose="020B0609070205080204" pitchFamily="49" charset="-128"/>
              </a:rPr>
              <a:t>第８条（学校及び学校の教職員の責務）</a:t>
            </a:r>
            <a:endParaRPr lang="en-US" altLang="ja-JP" dirty="0" smtClean="0">
              <a:latin typeface="ＭＳ ゴシック" panose="020B0609070205080204" pitchFamily="49" charset="-128"/>
              <a:ea typeface="ＭＳ ゴシック" panose="020B0609070205080204" pitchFamily="49" charset="-128"/>
            </a:endParaRPr>
          </a:p>
          <a:p>
            <a:pPr marL="0" indent="0">
              <a:buFont typeface="Wingdings 2" pitchFamily="18" charset="2"/>
              <a:buNone/>
            </a:pPr>
            <a:r>
              <a:rPr lang="ja-JP" altLang="en-US" b="1" u="sng" dirty="0" smtClean="0">
                <a:solidFill>
                  <a:srgbClr val="FF0000"/>
                </a:solidFill>
                <a:latin typeface="ＭＳ ゴシック" panose="020B0609070205080204" pitchFamily="49" charset="-128"/>
                <a:ea typeface="ＭＳ ゴシック" panose="020B0609070205080204" pitchFamily="49" charset="-128"/>
              </a:rPr>
              <a:t>学校及び学校の教職員は、</a:t>
            </a:r>
            <a:r>
              <a:rPr lang="ja-JP" altLang="en-US" dirty="0" smtClean="0">
                <a:latin typeface="ＭＳ ゴシック" panose="020B0609070205080204" pitchFamily="49" charset="-128"/>
                <a:ea typeface="ＭＳ ゴシック" panose="020B0609070205080204" pitchFamily="49" charset="-128"/>
              </a:rPr>
              <a:t>基本理念にのっとり、</a:t>
            </a:r>
            <a:endParaRPr lang="en-US" altLang="ja-JP" dirty="0" smtClean="0">
              <a:latin typeface="ＭＳ ゴシック" panose="020B0609070205080204" pitchFamily="49" charset="-128"/>
              <a:ea typeface="ＭＳ ゴシック" panose="020B0609070205080204" pitchFamily="49" charset="-128"/>
            </a:endParaRPr>
          </a:p>
          <a:p>
            <a:pPr marL="0" indent="0">
              <a:buFont typeface="Wingdings 2" pitchFamily="18" charset="2"/>
              <a:buNone/>
            </a:pPr>
            <a:r>
              <a:rPr lang="ja-JP" altLang="en-US" dirty="0" smtClean="0">
                <a:latin typeface="ＭＳ ゴシック" panose="020B0609070205080204" pitchFamily="49" charset="-128"/>
                <a:ea typeface="ＭＳ ゴシック" panose="020B0609070205080204" pitchFamily="49" charset="-128"/>
              </a:rPr>
              <a:t>当該学校に在籍する児童等の保護者、地域住民、</a:t>
            </a:r>
            <a:endParaRPr lang="en-US" altLang="ja-JP" dirty="0" smtClean="0">
              <a:latin typeface="ＭＳ ゴシック" panose="020B0609070205080204" pitchFamily="49" charset="-128"/>
              <a:ea typeface="ＭＳ ゴシック" panose="020B0609070205080204" pitchFamily="49" charset="-128"/>
            </a:endParaRPr>
          </a:p>
          <a:p>
            <a:pPr marL="0" indent="0">
              <a:buFont typeface="Wingdings 2" pitchFamily="18" charset="2"/>
              <a:buNone/>
            </a:pPr>
            <a:r>
              <a:rPr lang="ja-JP" altLang="en-US" dirty="0" smtClean="0">
                <a:latin typeface="ＭＳ ゴシック" panose="020B0609070205080204" pitchFamily="49" charset="-128"/>
                <a:ea typeface="ＭＳ ゴシック" panose="020B0609070205080204" pitchFamily="49" charset="-128"/>
              </a:rPr>
              <a:t>児童相談所その他の関係者との連携を図りつつ、</a:t>
            </a:r>
            <a:endParaRPr lang="en-US" altLang="ja-JP" dirty="0" smtClean="0">
              <a:latin typeface="ＭＳ ゴシック" panose="020B0609070205080204" pitchFamily="49" charset="-128"/>
              <a:ea typeface="ＭＳ ゴシック" panose="020B0609070205080204" pitchFamily="49" charset="-128"/>
            </a:endParaRPr>
          </a:p>
          <a:p>
            <a:pPr marL="0" indent="0">
              <a:buFont typeface="Wingdings 2" pitchFamily="18" charset="2"/>
              <a:buNone/>
            </a:pPr>
            <a:r>
              <a:rPr lang="ja-JP" altLang="en-US" b="1" u="sng" dirty="0" smtClean="0">
                <a:solidFill>
                  <a:srgbClr val="FF0000"/>
                </a:solidFill>
                <a:latin typeface="ＭＳ ゴシック" panose="020B0609070205080204" pitchFamily="49" charset="-128"/>
                <a:ea typeface="ＭＳ ゴシック" panose="020B0609070205080204" pitchFamily="49" charset="-128"/>
              </a:rPr>
              <a:t>学校全体でいじめの防止</a:t>
            </a:r>
            <a:r>
              <a:rPr lang="ja-JP" altLang="en-US" dirty="0" smtClean="0">
                <a:latin typeface="ＭＳ ゴシック" panose="020B0609070205080204" pitchFamily="49" charset="-128"/>
                <a:ea typeface="ＭＳ ゴシック" panose="020B0609070205080204" pitchFamily="49" charset="-128"/>
              </a:rPr>
              <a:t>及び早期発見</a:t>
            </a:r>
            <a:r>
              <a:rPr lang="ja-JP" altLang="en-US" b="1" u="sng" dirty="0" smtClean="0">
                <a:solidFill>
                  <a:srgbClr val="FF0000"/>
                </a:solidFill>
                <a:latin typeface="ＭＳ ゴシック" panose="020B0609070205080204" pitchFamily="49" charset="-128"/>
                <a:ea typeface="ＭＳ ゴシック" panose="020B0609070205080204" pitchFamily="49" charset="-128"/>
              </a:rPr>
              <a:t>に取り組む</a:t>
            </a:r>
            <a:endParaRPr lang="en-US" altLang="ja-JP" b="1" u="sng" dirty="0" smtClean="0">
              <a:solidFill>
                <a:srgbClr val="FF0000"/>
              </a:solidFill>
              <a:latin typeface="ＭＳ ゴシック" panose="020B0609070205080204" pitchFamily="49" charset="-128"/>
              <a:ea typeface="ＭＳ ゴシック" panose="020B0609070205080204" pitchFamily="49" charset="-128"/>
            </a:endParaRPr>
          </a:p>
          <a:p>
            <a:pPr marL="0" indent="0">
              <a:buFont typeface="Wingdings 2" pitchFamily="18" charset="2"/>
              <a:buNone/>
            </a:pPr>
            <a:r>
              <a:rPr lang="ja-JP" altLang="en-US" dirty="0" smtClean="0">
                <a:latin typeface="ＭＳ ゴシック" panose="020B0609070205080204" pitchFamily="49" charset="-128"/>
                <a:ea typeface="ＭＳ ゴシック" panose="020B0609070205080204" pitchFamily="49" charset="-128"/>
              </a:rPr>
              <a:t>とともに、当該学校に在籍する児童等がいじめを</a:t>
            </a:r>
            <a:endParaRPr lang="en-US" altLang="ja-JP" dirty="0" smtClean="0">
              <a:latin typeface="ＭＳ ゴシック" panose="020B0609070205080204" pitchFamily="49" charset="-128"/>
              <a:ea typeface="ＭＳ ゴシック" panose="020B0609070205080204" pitchFamily="49" charset="-128"/>
            </a:endParaRPr>
          </a:p>
          <a:p>
            <a:pPr marL="0" indent="0">
              <a:buFont typeface="Wingdings 2" pitchFamily="18" charset="2"/>
              <a:buNone/>
            </a:pPr>
            <a:r>
              <a:rPr lang="ja-JP" altLang="en-US" dirty="0" smtClean="0">
                <a:latin typeface="ＭＳ ゴシック" panose="020B0609070205080204" pitchFamily="49" charset="-128"/>
                <a:ea typeface="ＭＳ ゴシック" panose="020B0609070205080204" pitchFamily="49" charset="-128"/>
              </a:rPr>
              <a:t>受けていると思われるときは、適切かつ迅速に</a:t>
            </a:r>
            <a:r>
              <a:rPr lang="ja-JP" altLang="en-US" dirty="0" err="1" smtClean="0">
                <a:latin typeface="ＭＳ ゴシック" panose="020B0609070205080204" pitchFamily="49" charset="-128"/>
                <a:ea typeface="ＭＳ ゴシック" panose="020B0609070205080204" pitchFamily="49" charset="-128"/>
              </a:rPr>
              <a:t>こ</a:t>
            </a:r>
            <a:endParaRPr lang="en-US" altLang="ja-JP" dirty="0" smtClean="0">
              <a:latin typeface="ＭＳ ゴシック" panose="020B0609070205080204" pitchFamily="49" charset="-128"/>
              <a:ea typeface="ＭＳ ゴシック" panose="020B0609070205080204" pitchFamily="49" charset="-128"/>
            </a:endParaRPr>
          </a:p>
          <a:p>
            <a:pPr marL="0" indent="0">
              <a:buFont typeface="Wingdings 2" pitchFamily="18" charset="2"/>
              <a:buNone/>
            </a:pPr>
            <a:r>
              <a:rPr lang="ja-JP" altLang="en-US" dirty="0" err="1" smtClean="0">
                <a:latin typeface="ＭＳ ゴシック" panose="020B0609070205080204" pitchFamily="49" charset="-128"/>
                <a:ea typeface="ＭＳ ゴシック" panose="020B0609070205080204" pitchFamily="49" charset="-128"/>
              </a:rPr>
              <a:t>れに</a:t>
            </a:r>
            <a:r>
              <a:rPr lang="ja-JP" altLang="en-US" dirty="0" smtClean="0">
                <a:latin typeface="ＭＳ ゴシック" panose="020B0609070205080204" pitchFamily="49" charset="-128"/>
                <a:ea typeface="ＭＳ ゴシック" panose="020B0609070205080204" pitchFamily="49" charset="-128"/>
              </a:rPr>
              <a:t>対処する</a:t>
            </a:r>
            <a:r>
              <a:rPr lang="ja-JP" altLang="en-US" b="1" u="sng" dirty="0" smtClean="0">
                <a:solidFill>
                  <a:srgbClr val="FF0000"/>
                </a:solidFill>
                <a:latin typeface="ＭＳ ゴシック" panose="020B0609070205080204" pitchFamily="49" charset="-128"/>
                <a:ea typeface="ＭＳ ゴシック" panose="020B0609070205080204" pitchFamily="49" charset="-128"/>
              </a:rPr>
              <a:t>責務を有する。</a:t>
            </a:r>
            <a:endParaRPr lang="en-US" altLang="ja-JP" b="1" u="sng" dirty="0" smtClean="0">
              <a:solidFill>
                <a:srgbClr val="FF0000"/>
              </a:solidFill>
              <a:latin typeface="ＭＳ ゴシック" panose="020B0609070205080204" pitchFamily="49" charset="-128"/>
              <a:ea typeface="ＭＳ ゴシック" panose="020B0609070205080204" pitchFamily="49" charset="-128"/>
            </a:endParaRPr>
          </a:p>
        </p:txBody>
      </p:sp>
      <p:sp>
        <p:nvSpPr>
          <p:cNvPr id="5" name="サブタイトル 2"/>
          <p:cNvSpPr txBox="1">
            <a:spLocks/>
          </p:cNvSpPr>
          <p:nvPr/>
        </p:nvSpPr>
        <p:spPr bwMode="auto">
          <a:xfrm>
            <a:off x="279168" y="260349"/>
            <a:ext cx="7223125" cy="576263"/>
          </a:xfrm>
          <a:prstGeom prst="rect">
            <a:avLst/>
          </a:prstGeom>
          <a:noFill/>
          <a:ln w="9525">
            <a:noFill/>
            <a:miter lim="800000"/>
            <a:headEnd/>
            <a:tailEnd/>
          </a:ln>
        </p:spPr>
        <p:txBody>
          <a:bodyPr/>
          <a:lstStyle/>
          <a:p>
            <a:pPr marL="342900" indent="-342900">
              <a:spcBef>
                <a:spcPct val="20000"/>
              </a:spcBef>
              <a:buClr>
                <a:schemeClr val="accent1"/>
              </a:buClr>
              <a:buSzPct val="70000"/>
              <a:defRPr/>
            </a:pPr>
            <a:r>
              <a:rPr lang="ja-JP" altLang="en-US" sz="2600" dirty="0" smtClean="0">
                <a:solidFill>
                  <a:schemeClr val="tx1"/>
                </a:solidFill>
                <a:latin typeface="+mn-ea"/>
              </a:rPr>
              <a:t>１</a:t>
            </a:r>
            <a:r>
              <a:rPr lang="ja-JP" altLang="en-US" sz="2600" dirty="0">
                <a:solidFill>
                  <a:schemeClr val="tx1"/>
                </a:solidFill>
                <a:latin typeface="+mn-ea"/>
              </a:rPr>
              <a:t>　</a:t>
            </a:r>
            <a:r>
              <a:rPr lang="ja-JP" altLang="en-US" sz="2600" dirty="0" smtClean="0">
                <a:solidFill>
                  <a:schemeClr val="tx1"/>
                </a:solidFill>
                <a:latin typeface="+mn-ea"/>
              </a:rPr>
              <a:t>いじめの未然防止の基礎基本</a:t>
            </a:r>
            <a:endParaRPr lang="en-US" altLang="ja-JP" sz="2600" dirty="0">
              <a:solidFill>
                <a:schemeClr val="tx1"/>
              </a:solidFill>
              <a:latin typeface="+mn-ea"/>
            </a:endParaRPr>
          </a:p>
          <a:p>
            <a:pPr marL="342900" indent="-342900">
              <a:spcBef>
                <a:spcPct val="20000"/>
              </a:spcBef>
              <a:buClr>
                <a:schemeClr val="accent1"/>
              </a:buClr>
              <a:buSzPct val="70000"/>
              <a:buFont typeface="Wingdings 2" pitchFamily="18" charset="2"/>
              <a:buChar char=""/>
              <a:defRPr/>
            </a:pPr>
            <a:endParaRPr lang="ja-JP" altLang="en-US" sz="2600" dirty="0">
              <a:solidFill>
                <a:schemeClr val="tx1"/>
              </a:solidFill>
              <a:latin typeface="+mn-ea"/>
            </a:endParaRPr>
          </a:p>
        </p:txBody>
      </p:sp>
      <p:sp>
        <p:nvSpPr>
          <p:cNvPr id="4" name="角丸四角形吹き出し 3"/>
          <p:cNvSpPr/>
          <p:nvPr/>
        </p:nvSpPr>
        <p:spPr>
          <a:xfrm>
            <a:off x="451270" y="5899602"/>
            <a:ext cx="6897468" cy="789547"/>
          </a:xfrm>
          <a:prstGeom prst="wedgeRoundRectCallout">
            <a:avLst>
              <a:gd name="adj1" fmla="val 56233"/>
              <a:gd name="adj2" fmla="val 27226"/>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lIns="36000" rIns="36000"/>
          <a:lstStyle/>
          <a:p>
            <a:pPr>
              <a:lnSpc>
                <a:spcPts val="2500"/>
              </a:lnSpc>
              <a:defRPr/>
            </a:pPr>
            <a:r>
              <a:rPr lang="ja-JP" altLang="en-US" sz="2400" b="1" dirty="0" smtClean="0">
                <a:solidFill>
                  <a:srgbClr val="FF0000"/>
                </a:solidFill>
                <a:latin typeface="ＭＳ ゴシック" pitchFamily="49" charset="-128"/>
                <a:ea typeface="ＭＳ ゴシック" pitchFamily="49" charset="-128"/>
              </a:rPr>
              <a:t>学校及び学校の教職員は、学校全体でいじめの未然防止に取り組む必要があります。</a:t>
            </a:r>
            <a:endParaRPr lang="ja-JP" altLang="en-US" sz="2400" b="1" dirty="0">
              <a:latin typeface="ＭＳ ゴシック" pitchFamily="49" charset="-128"/>
              <a:ea typeface="ＭＳ ゴシック" pitchFamily="49" charset="-128"/>
            </a:endParaRPr>
          </a:p>
        </p:txBody>
      </p:sp>
      <p:pic>
        <p:nvPicPr>
          <p:cNvPr id="6" name="Picture 12" descr="http://kids.wanpug.com/illust/illust227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12360" y="5661248"/>
            <a:ext cx="649307" cy="107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テキスト ボックス 1"/>
          <p:cNvSpPr txBox="1"/>
          <p:nvPr/>
        </p:nvSpPr>
        <p:spPr>
          <a:xfrm>
            <a:off x="8675139" y="6463909"/>
            <a:ext cx="432048" cy="276999"/>
          </a:xfrm>
          <a:prstGeom prst="rect">
            <a:avLst/>
          </a:prstGeom>
          <a:noFill/>
        </p:spPr>
        <p:txBody>
          <a:bodyPr wrap="square" rtlCol="0">
            <a:spAutoFit/>
          </a:bodyPr>
          <a:lstStyle/>
          <a:p>
            <a:r>
              <a:rPr kumimoji="1" lang="ja-JP" altLang="en-US" sz="1200" dirty="0" smtClean="0"/>
              <a:t>　</a:t>
            </a:r>
            <a:r>
              <a:rPr lang="ja-JP" altLang="en-US" sz="1200" dirty="0"/>
              <a:t>２</a:t>
            </a:r>
            <a:endParaRPr kumimoji="1" lang="ja-JP" altLang="en-US" sz="1200" dirty="0"/>
          </a:p>
        </p:txBody>
      </p:sp>
      <p:sp>
        <p:nvSpPr>
          <p:cNvPr id="7" name="サブタイトル 2"/>
          <p:cNvSpPr txBox="1">
            <a:spLocks/>
          </p:cNvSpPr>
          <p:nvPr/>
        </p:nvSpPr>
        <p:spPr bwMode="auto">
          <a:xfrm>
            <a:off x="755576" y="856360"/>
            <a:ext cx="7223125" cy="576263"/>
          </a:xfrm>
          <a:prstGeom prst="rect">
            <a:avLst/>
          </a:prstGeom>
          <a:noFill/>
          <a:ln w="9525">
            <a:noFill/>
            <a:miter lim="800000"/>
            <a:headEnd/>
            <a:tailEnd/>
          </a:ln>
        </p:spPr>
        <p:txBody>
          <a:bodyPr/>
          <a:lstStyle/>
          <a:p>
            <a:pPr marL="342900" indent="-342900">
              <a:spcBef>
                <a:spcPct val="20000"/>
              </a:spcBef>
              <a:buClr>
                <a:schemeClr val="accent1"/>
              </a:buClr>
              <a:buSzPct val="70000"/>
              <a:defRPr/>
            </a:pPr>
            <a:r>
              <a:rPr lang="ja-JP" altLang="en-US" sz="2600" dirty="0" smtClean="0">
                <a:latin typeface="+mn-ea"/>
              </a:rPr>
              <a:t>●いじめ防止対策推進法</a:t>
            </a:r>
            <a:endParaRPr lang="en-US" altLang="ja-JP" sz="2600" dirty="0">
              <a:solidFill>
                <a:schemeClr val="tx1"/>
              </a:solidFill>
              <a:latin typeface="+mn-ea"/>
            </a:endParaRPr>
          </a:p>
          <a:p>
            <a:pPr marL="342900" indent="-342900">
              <a:spcBef>
                <a:spcPct val="20000"/>
              </a:spcBef>
              <a:buClr>
                <a:schemeClr val="accent1"/>
              </a:buClr>
              <a:buSzPct val="70000"/>
              <a:buFont typeface="Wingdings 2" pitchFamily="18" charset="2"/>
              <a:buChar char=""/>
              <a:defRPr/>
            </a:pPr>
            <a:endParaRPr lang="ja-JP" altLang="en-US" sz="2600" dirty="0">
              <a:solidFill>
                <a:schemeClr val="tx1"/>
              </a:solidFill>
              <a:latin typeface="+mn-ea"/>
            </a:endParaRPr>
          </a:p>
        </p:txBody>
      </p:sp>
    </p:spTree>
    <p:extLst>
      <p:ext uri="{BB962C8B-B14F-4D97-AF65-F5344CB8AC3E}">
        <p14:creationId xmlns:p14="http://schemas.microsoft.com/office/powerpoint/2010/main" val="24626792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675139" y="6463909"/>
            <a:ext cx="432048" cy="276999"/>
          </a:xfrm>
          <a:prstGeom prst="rect">
            <a:avLst/>
          </a:prstGeom>
          <a:noFill/>
        </p:spPr>
        <p:txBody>
          <a:bodyPr wrap="square" rtlCol="0">
            <a:spAutoFit/>
          </a:bodyPr>
          <a:lstStyle/>
          <a:p>
            <a:r>
              <a:rPr kumimoji="1" lang="ja-JP" altLang="en-US" sz="1200" dirty="0" smtClean="0"/>
              <a:t>　</a:t>
            </a:r>
            <a:r>
              <a:rPr lang="ja-JP" altLang="en-US" sz="1200" dirty="0"/>
              <a:t>３</a:t>
            </a:r>
            <a:endParaRPr kumimoji="1" lang="ja-JP" altLang="en-US" sz="1200" dirty="0"/>
          </a:p>
        </p:txBody>
      </p:sp>
      <p:sp>
        <p:nvSpPr>
          <p:cNvPr id="8" name="Text Box 11"/>
          <p:cNvSpPr txBox="1">
            <a:spLocks noChangeArrowheads="1"/>
          </p:cNvSpPr>
          <p:nvPr/>
        </p:nvSpPr>
        <p:spPr bwMode="auto">
          <a:xfrm>
            <a:off x="611560" y="392303"/>
            <a:ext cx="5760640" cy="4924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square">
            <a:spAutoFit/>
          </a:bodyPr>
          <a:lstStyle>
            <a:lvl1pPr marL="342900" indent="-342900">
              <a:spcBef>
                <a:spcPct val="20000"/>
              </a:spcBef>
              <a:buClr>
                <a:schemeClr val="accent1"/>
              </a:buClr>
              <a:buSzPct val="70000"/>
              <a:buFont typeface="Wingdings 2" pitchFamily="18" charset="2"/>
              <a:buChar char=""/>
              <a:defRPr kumimoji="1" sz="3200">
                <a:solidFill>
                  <a:schemeClr val="tx2"/>
                </a:solidFill>
                <a:latin typeface="Franklin Gothic Book" pitchFamily="34" charset="0"/>
              </a:defRPr>
            </a:lvl1pPr>
            <a:lvl2pPr marL="742950" indent="-285750">
              <a:spcBef>
                <a:spcPct val="20000"/>
              </a:spcBef>
              <a:buClr>
                <a:schemeClr val="accent1"/>
              </a:buClr>
              <a:buSzPct val="70000"/>
              <a:buFont typeface="Wingdings 2" pitchFamily="18" charset="2"/>
              <a:buChar char=""/>
              <a:defRPr kumimoji="1" sz="2800">
                <a:solidFill>
                  <a:schemeClr val="tx2"/>
                </a:solidFill>
                <a:latin typeface="Franklin Gothic Book" pitchFamily="34" charset="0"/>
              </a:defRPr>
            </a:lvl2pPr>
            <a:lvl3pPr marL="1143000" indent="-228600">
              <a:spcBef>
                <a:spcPct val="20000"/>
              </a:spcBef>
              <a:buClr>
                <a:schemeClr val="accent1"/>
              </a:buClr>
              <a:buSzPct val="70000"/>
              <a:buFont typeface="Wingdings 2" pitchFamily="18" charset="2"/>
              <a:buChar char=""/>
              <a:defRPr kumimoji="1" sz="2400">
                <a:solidFill>
                  <a:schemeClr val="tx2"/>
                </a:solidFill>
                <a:latin typeface="Franklin Gothic Book" pitchFamily="34" charset="0"/>
              </a:defRPr>
            </a:lvl3pPr>
            <a:lvl4pPr marL="1600200" indent="-228600">
              <a:spcBef>
                <a:spcPct val="20000"/>
              </a:spcBef>
              <a:buClr>
                <a:schemeClr val="accent1"/>
              </a:buClr>
              <a:buSzPct val="70000"/>
              <a:buFont typeface="Wingdings 2" pitchFamily="18" charset="2"/>
              <a:buChar char=""/>
              <a:defRPr kumimoji="1" sz="2000">
                <a:solidFill>
                  <a:schemeClr val="tx2"/>
                </a:solidFill>
                <a:latin typeface="Franklin Gothic Book" pitchFamily="34" charset="0"/>
              </a:defRPr>
            </a:lvl4pPr>
            <a:lvl5pPr marL="2057400" indent="-228600">
              <a:spcBef>
                <a:spcPct val="20000"/>
              </a:spcBef>
              <a:buClr>
                <a:schemeClr val="accent1"/>
              </a:buClr>
              <a:buSzPct val="60000"/>
              <a:buFont typeface="Wingdings 2" pitchFamily="18" charset="2"/>
              <a:buChar char=""/>
              <a:defRPr kumimoji="1">
                <a:solidFill>
                  <a:schemeClr val="tx2"/>
                </a:solidFill>
                <a:latin typeface="Franklin Gothic Book" pitchFamily="34" charset="0"/>
              </a:defRPr>
            </a:lvl5pPr>
            <a:lvl6pPr marL="25146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6pPr>
            <a:lvl7pPr marL="29718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7pPr>
            <a:lvl8pPr marL="34290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8pPr>
            <a:lvl9pPr marL="38862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9pPr>
          </a:lstStyle>
          <a:p>
            <a:pPr eaLnBrk="1" hangingPunct="1">
              <a:spcBef>
                <a:spcPct val="50000"/>
              </a:spcBef>
              <a:buClr>
                <a:srgbClr val="2D5902"/>
              </a:buClr>
              <a:buSzTx/>
              <a:buFont typeface="Wingdings" pitchFamily="2" charset="2"/>
              <a:buNone/>
            </a:pPr>
            <a:r>
              <a:rPr lang="ja-JP" altLang="en-US" sz="2600" dirty="0" smtClean="0">
                <a:solidFill>
                  <a:schemeClr val="tx1"/>
                </a:solidFill>
                <a:latin typeface="ＭＳ ゴシック" pitchFamily="49" charset="-128"/>
              </a:rPr>
              <a:t>●いじめ集団の構造と指導の対象</a:t>
            </a:r>
            <a:endParaRPr lang="ja-JP" altLang="en-US" sz="2600" dirty="0">
              <a:solidFill>
                <a:schemeClr val="tx1"/>
              </a:solidFill>
              <a:latin typeface="ＭＳ ゴシック" pitchFamily="49" charset="-128"/>
            </a:endParaRPr>
          </a:p>
        </p:txBody>
      </p:sp>
      <p:sp>
        <p:nvSpPr>
          <p:cNvPr id="9" name="正方形/長方形 8"/>
          <p:cNvSpPr/>
          <p:nvPr/>
        </p:nvSpPr>
        <p:spPr>
          <a:xfrm>
            <a:off x="4598713" y="3376043"/>
            <a:ext cx="1852548" cy="646331"/>
          </a:xfrm>
          <a:prstGeom prst="rect">
            <a:avLst/>
          </a:prstGeom>
          <a:noFill/>
        </p:spPr>
        <p:txBody>
          <a:bodyPr>
            <a:spAutoFit/>
          </a:bodyPr>
          <a:lstStyle/>
          <a:p>
            <a:pPr algn="ctr" eaLnBrk="1" hangingPunct="1">
              <a:spcBef>
                <a:spcPct val="20000"/>
              </a:spcBef>
              <a:buClr>
                <a:srgbClr val="2D5902"/>
              </a:buClr>
              <a:buFont typeface="Wingdings" panose="05000000000000000000" pitchFamily="2" charset="2"/>
              <a:buNone/>
              <a:defRPr/>
            </a:pPr>
            <a:r>
              <a:rPr lang="ja-JP" altLang="en-US" sz="3600" b="1" dirty="0">
                <a:ln w="12700">
                  <a:solidFill>
                    <a:schemeClr val="tx2">
                      <a:satMod val="155000"/>
                    </a:schemeClr>
                  </a:solidFill>
                  <a:prstDash val="solid"/>
                </a:ln>
                <a:solidFill>
                  <a:srgbClr val="FF0000"/>
                </a:solidFill>
              </a:rPr>
              <a:t>観衆</a:t>
            </a:r>
          </a:p>
        </p:txBody>
      </p:sp>
      <p:sp>
        <p:nvSpPr>
          <p:cNvPr id="10" name="正方形/長方形 9"/>
          <p:cNvSpPr/>
          <p:nvPr/>
        </p:nvSpPr>
        <p:spPr>
          <a:xfrm>
            <a:off x="6903913" y="3371370"/>
            <a:ext cx="1852548" cy="646331"/>
          </a:xfrm>
          <a:prstGeom prst="rect">
            <a:avLst/>
          </a:prstGeom>
          <a:noFill/>
        </p:spPr>
        <p:txBody>
          <a:bodyPr>
            <a:spAutoFit/>
          </a:bodyPr>
          <a:lstStyle/>
          <a:p>
            <a:pPr algn="ctr" eaLnBrk="1" hangingPunct="1">
              <a:spcBef>
                <a:spcPct val="20000"/>
              </a:spcBef>
              <a:buClr>
                <a:srgbClr val="2D5902"/>
              </a:buClr>
              <a:buFont typeface="Wingdings" panose="05000000000000000000" pitchFamily="2" charset="2"/>
              <a:buNone/>
              <a:defRPr/>
            </a:pPr>
            <a:r>
              <a:rPr lang="ja-JP" altLang="en-US" sz="3600" b="1" dirty="0">
                <a:ln w="12700">
                  <a:solidFill>
                    <a:schemeClr val="tx2">
                      <a:satMod val="155000"/>
                    </a:schemeClr>
                  </a:solidFill>
                  <a:prstDash val="solid"/>
                </a:ln>
                <a:solidFill>
                  <a:srgbClr val="FF0000"/>
                </a:solidFill>
              </a:rPr>
              <a:t>傍観者</a:t>
            </a:r>
          </a:p>
        </p:txBody>
      </p:sp>
      <p:sp>
        <p:nvSpPr>
          <p:cNvPr id="11" name="正方形/長方形 10"/>
          <p:cNvSpPr/>
          <p:nvPr/>
        </p:nvSpPr>
        <p:spPr>
          <a:xfrm>
            <a:off x="2806550" y="3421618"/>
            <a:ext cx="1852548" cy="646331"/>
          </a:xfrm>
          <a:prstGeom prst="rect">
            <a:avLst/>
          </a:prstGeom>
          <a:noFill/>
        </p:spPr>
        <p:txBody>
          <a:bodyPr>
            <a:spAutoFit/>
          </a:bodyPr>
          <a:lstStyle/>
          <a:p>
            <a:pPr algn="ctr" eaLnBrk="1" hangingPunct="1">
              <a:spcBef>
                <a:spcPct val="20000"/>
              </a:spcBef>
              <a:buClr>
                <a:srgbClr val="2D5902"/>
              </a:buClr>
              <a:buFont typeface="Wingdings" panose="05000000000000000000" pitchFamily="2" charset="2"/>
              <a:buNone/>
              <a:defRPr/>
            </a:pPr>
            <a:r>
              <a:rPr lang="ja-JP" altLang="en-US" sz="3600" b="1" dirty="0">
                <a:ln w="12700">
                  <a:solidFill>
                    <a:schemeClr val="tx2">
                      <a:satMod val="155000"/>
                    </a:schemeClr>
                  </a:solidFill>
                  <a:prstDash val="solid"/>
                </a:ln>
                <a:solidFill>
                  <a:srgbClr val="FF0000"/>
                </a:solidFill>
              </a:rPr>
              <a:t>加害者</a:t>
            </a:r>
          </a:p>
        </p:txBody>
      </p:sp>
      <p:sp>
        <p:nvSpPr>
          <p:cNvPr id="12" name="四角形吹き出し 11"/>
          <p:cNvSpPr/>
          <p:nvPr/>
        </p:nvSpPr>
        <p:spPr>
          <a:xfrm>
            <a:off x="5580740" y="1210230"/>
            <a:ext cx="3129423" cy="574675"/>
          </a:xfrm>
          <a:prstGeom prst="wedgeRectCallout">
            <a:avLst>
              <a:gd name="adj1" fmla="val 3989"/>
              <a:gd name="adj2" fmla="val 17170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ct val="20000"/>
              </a:spcBef>
              <a:buClr>
                <a:srgbClr val="2D5902"/>
              </a:buClr>
              <a:buFont typeface="Wingdings" panose="05000000000000000000" pitchFamily="2" charset="2"/>
              <a:buNone/>
              <a:defRPr/>
            </a:pPr>
            <a:r>
              <a:rPr lang="ja-JP" altLang="en-US" sz="2400" dirty="0">
                <a:latin typeface="HG丸ｺﾞｼｯｸM-PRO" pitchFamily="50" charset="-128"/>
                <a:ea typeface="HG丸ｺﾞｼｯｸM-PRO" pitchFamily="50" charset="-128"/>
              </a:rPr>
              <a:t>見て見ぬふりをする</a:t>
            </a:r>
          </a:p>
        </p:txBody>
      </p:sp>
      <p:pic>
        <p:nvPicPr>
          <p:cNvPr id="13" name="図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35630" y="3109384"/>
            <a:ext cx="996702" cy="996702"/>
          </a:xfrm>
          <a:prstGeom prst="rect">
            <a:avLst/>
          </a:prstGeom>
        </p:spPr>
      </p:pic>
      <p:sp>
        <p:nvSpPr>
          <p:cNvPr id="14" name="正方形/長方形 13"/>
          <p:cNvSpPr/>
          <p:nvPr/>
        </p:nvSpPr>
        <p:spPr>
          <a:xfrm>
            <a:off x="1487577" y="4026962"/>
            <a:ext cx="503568" cy="461665"/>
          </a:xfrm>
          <a:prstGeom prst="rect">
            <a:avLst/>
          </a:prstGeom>
          <a:noFill/>
        </p:spPr>
        <p:txBody>
          <a:bodyPr wrap="square">
            <a:spAutoFit/>
          </a:bodyPr>
          <a:lstStyle/>
          <a:p>
            <a:pPr eaLnBrk="1" hangingPunct="1">
              <a:spcBef>
                <a:spcPct val="20000"/>
              </a:spcBef>
              <a:buClr>
                <a:srgbClr val="2D5902"/>
              </a:buClr>
              <a:buFont typeface="Wingdings" panose="05000000000000000000" pitchFamily="2" charset="2"/>
              <a:buNone/>
              <a:defRPr/>
            </a:pPr>
            <a:r>
              <a:rPr lang="ja-JP" altLang="en-US" sz="2400" b="1" dirty="0" smtClean="0">
                <a:ln w="12700">
                  <a:solidFill>
                    <a:schemeClr val="tx2">
                      <a:satMod val="155000"/>
                    </a:schemeClr>
                  </a:solidFill>
                  <a:prstDash val="solid"/>
                </a:ln>
                <a:solidFill>
                  <a:srgbClr val="FF0000"/>
                </a:solidFill>
              </a:rPr>
              <a:t>者</a:t>
            </a:r>
            <a:endParaRPr lang="ja-JP" altLang="en-US" sz="2400" b="1" dirty="0">
              <a:ln w="12700">
                <a:solidFill>
                  <a:schemeClr val="tx2">
                    <a:satMod val="155000"/>
                  </a:schemeClr>
                </a:solidFill>
                <a:prstDash val="solid"/>
              </a:ln>
              <a:solidFill>
                <a:srgbClr val="FF0000"/>
              </a:solidFill>
            </a:endParaRPr>
          </a:p>
        </p:txBody>
      </p:sp>
      <p:sp>
        <p:nvSpPr>
          <p:cNvPr id="15" name="正方形/長方形 14"/>
          <p:cNvSpPr/>
          <p:nvPr/>
        </p:nvSpPr>
        <p:spPr>
          <a:xfrm>
            <a:off x="4598713" y="3376043"/>
            <a:ext cx="1852548" cy="646331"/>
          </a:xfrm>
          <a:prstGeom prst="rect">
            <a:avLst/>
          </a:prstGeom>
          <a:noFill/>
        </p:spPr>
        <p:txBody>
          <a:bodyPr>
            <a:spAutoFit/>
          </a:bodyPr>
          <a:lstStyle/>
          <a:p>
            <a:pPr algn="ctr" eaLnBrk="1" hangingPunct="1">
              <a:spcBef>
                <a:spcPct val="20000"/>
              </a:spcBef>
              <a:buClr>
                <a:srgbClr val="2D5902"/>
              </a:buClr>
              <a:buFont typeface="Wingdings" panose="05000000000000000000" pitchFamily="2" charset="2"/>
              <a:buNone/>
              <a:defRPr/>
            </a:pPr>
            <a:r>
              <a:rPr lang="ja-JP" altLang="en-US" sz="3600" b="1" dirty="0">
                <a:ln w="12700">
                  <a:solidFill>
                    <a:schemeClr val="tx2">
                      <a:satMod val="155000"/>
                    </a:schemeClr>
                  </a:solidFill>
                  <a:prstDash val="solid"/>
                </a:ln>
                <a:solidFill>
                  <a:srgbClr val="FF0000"/>
                </a:solidFill>
              </a:rPr>
              <a:t>観衆</a:t>
            </a:r>
          </a:p>
        </p:txBody>
      </p:sp>
      <p:sp>
        <p:nvSpPr>
          <p:cNvPr id="16" name="正方形/長方形 15"/>
          <p:cNvSpPr/>
          <p:nvPr/>
        </p:nvSpPr>
        <p:spPr>
          <a:xfrm>
            <a:off x="6903913" y="3371370"/>
            <a:ext cx="1852548" cy="646331"/>
          </a:xfrm>
          <a:prstGeom prst="rect">
            <a:avLst/>
          </a:prstGeom>
          <a:noFill/>
        </p:spPr>
        <p:txBody>
          <a:bodyPr>
            <a:spAutoFit/>
          </a:bodyPr>
          <a:lstStyle/>
          <a:p>
            <a:pPr algn="ctr" eaLnBrk="1" hangingPunct="1">
              <a:spcBef>
                <a:spcPct val="20000"/>
              </a:spcBef>
              <a:buClr>
                <a:srgbClr val="2D5902"/>
              </a:buClr>
              <a:buFont typeface="Wingdings" panose="05000000000000000000" pitchFamily="2" charset="2"/>
              <a:buNone/>
              <a:defRPr/>
            </a:pPr>
            <a:r>
              <a:rPr lang="ja-JP" altLang="en-US" sz="3600" b="1" dirty="0">
                <a:ln w="12700">
                  <a:solidFill>
                    <a:schemeClr val="tx2">
                      <a:satMod val="155000"/>
                    </a:schemeClr>
                  </a:solidFill>
                  <a:prstDash val="solid"/>
                </a:ln>
                <a:solidFill>
                  <a:srgbClr val="FF0000"/>
                </a:solidFill>
              </a:rPr>
              <a:t>傍観者</a:t>
            </a:r>
          </a:p>
        </p:txBody>
      </p:sp>
      <p:pic>
        <p:nvPicPr>
          <p:cNvPr id="17" name="図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74584" y="2826317"/>
            <a:ext cx="956575" cy="669602"/>
          </a:xfrm>
          <a:prstGeom prst="rect">
            <a:avLst/>
          </a:prstGeom>
        </p:spPr>
      </p:pic>
      <p:sp>
        <p:nvSpPr>
          <p:cNvPr id="19" name="正方形/長方形 18"/>
          <p:cNvSpPr/>
          <p:nvPr/>
        </p:nvSpPr>
        <p:spPr>
          <a:xfrm>
            <a:off x="6135630" y="4538139"/>
            <a:ext cx="1852548" cy="646331"/>
          </a:xfrm>
          <a:prstGeom prst="rect">
            <a:avLst/>
          </a:prstGeom>
          <a:noFill/>
        </p:spPr>
        <p:txBody>
          <a:bodyPr>
            <a:spAutoFit/>
          </a:bodyPr>
          <a:lstStyle/>
          <a:p>
            <a:pPr algn="ctr" eaLnBrk="1" hangingPunct="1">
              <a:spcBef>
                <a:spcPct val="20000"/>
              </a:spcBef>
              <a:buClr>
                <a:srgbClr val="2D5902"/>
              </a:buClr>
              <a:buFont typeface="Wingdings" panose="05000000000000000000" pitchFamily="2" charset="2"/>
              <a:buNone/>
              <a:defRPr/>
            </a:pPr>
            <a:r>
              <a:rPr lang="ja-JP" altLang="en-US" sz="3600" b="1" dirty="0" smtClean="0">
                <a:ln w="12700">
                  <a:solidFill>
                    <a:schemeClr val="tx2">
                      <a:satMod val="155000"/>
                    </a:schemeClr>
                  </a:solidFill>
                  <a:prstDash val="solid"/>
                </a:ln>
                <a:solidFill>
                  <a:srgbClr val="FF0000"/>
                </a:solidFill>
              </a:rPr>
              <a:t>仲裁者</a:t>
            </a:r>
            <a:endParaRPr lang="ja-JP" altLang="en-US" sz="3600" b="1" dirty="0">
              <a:ln w="12700">
                <a:solidFill>
                  <a:schemeClr val="tx2">
                    <a:satMod val="155000"/>
                  </a:schemeClr>
                </a:solidFill>
                <a:prstDash val="solid"/>
              </a:ln>
              <a:solidFill>
                <a:srgbClr val="FF0000"/>
              </a:solidFill>
            </a:endParaRPr>
          </a:p>
        </p:txBody>
      </p:sp>
      <p:cxnSp>
        <p:nvCxnSpPr>
          <p:cNvPr id="20" name="直線コネクタ 19"/>
          <p:cNvCxnSpPr/>
          <p:nvPr/>
        </p:nvCxnSpPr>
        <p:spPr>
          <a:xfrm>
            <a:off x="6451261" y="4372745"/>
            <a:ext cx="1937163" cy="32373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5944899" y="4701148"/>
            <a:ext cx="651807" cy="673082"/>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22" name="正方形/長方形 21"/>
          <p:cNvSpPr/>
          <p:nvPr/>
        </p:nvSpPr>
        <p:spPr>
          <a:xfrm>
            <a:off x="1785071" y="3833035"/>
            <a:ext cx="481951" cy="461665"/>
          </a:xfrm>
          <a:prstGeom prst="rect">
            <a:avLst/>
          </a:prstGeom>
          <a:noFill/>
        </p:spPr>
        <p:txBody>
          <a:bodyPr wrap="square">
            <a:spAutoFit/>
          </a:bodyPr>
          <a:lstStyle/>
          <a:p>
            <a:pPr eaLnBrk="1" hangingPunct="1">
              <a:spcBef>
                <a:spcPct val="20000"/>
              </a:spcBef>
              <a:buClr>
                <a:srgbClr val="2D5902"/>
              </a:buClr>
              <a:buFont typeface="Wingdings" panose="05000000000000000000" pitchFamily="2" charset="2"/>
              <a:buNone/>
              <a:defRPr/>
            </a:pPr>
            <a:r>
              <a:rPr lang="ja-JP" altLang="en-US" sz="2400" b="1" dirty="0" smtClean="0">
                <a:ln w="12700">
                  <a:solidFill>
                    <a:schemeClr val="tx2">
                      <a:satMod val="155000"/>
                    </a:schemeClr>
                  </a:solidFill>
                  <a:prstDash val="solid"/>
                </a:ln>
                <a:solidFill>
                  <a:srgbClr val="FF0000"/>
                </a:solidFill>
              </a:rPr>
              <a:t>害</a:t>
            </a:r>
            <a:endParaRPr lang="ja-JP" altLang="en-US" sz="2400" b="1" dirty="0">
              <a:ln w="12700">
                <a:solidFill>
                  <a:schemeClr val="tx2">
                    <a:satMod val="155000"/>
                  </a:schemeClr>
                </a:solidFill>
                <a:prstDash val="solid"/>
              </a:ln>
              <a:solidFill>
                <a:srgbClr val="FF0000"/>
              </a:solidFill>
            </a:endParaRPr>
          </a:p>
        </p:txBody>
      </p:sp>
      <p:sp>
        <p:nvSpPr>
          <p:cNvPr id="23" name="正方形/長方形 22"/>
          <p:cNvSpPr/>
          <p:nvPr/>
        </p:nvSpPr>
        <p:spPr>
          <a:xfrm>
            <a:off x="2098056" y="3371370"/>
            <a:ext cx="329551" cy="461665"/>
          </a:xfrm>
          <a:prstGeom prst="rect">
            <a:avLst/>
          </a:prstGeom>
          <a:noFill/>
        </p:spPr>
        <p:txBody>
          <a:bodyPr wrap="square">
            <a:spAutoFit/>
          </a:bodyPr>
          <a:lstStyle/>
          <a:p>
            <a:pPr eaLnBrk="1" hangingPunct="1">
              <a:spcBef>
                <a:spcPct val="20000"/>
              </a:spcBef>
              <a:buClr>
                <a:srgbClr val="2D5902"/>
              </a:buClr>
              <a:buFont typeface="Wingdings" panose="05000000000000000000" pitchFamily="2" charset="2"/>
              <a:buNone/>
              <a:defRPr/>
            </a:pPr>
            <a:r>
              <a:rPr lang="ja-JP" altLang="en-US" sz="2400" b="1" dirty="0" smtClean="0">
                <a:ln w="12700">
                  <a:solidFill>
                    <a:schemeClr val="tx2">
                      <a:satMod val="155000"/>
                    </a:schemeClr>
                  </a:solidFill>
                  <a:prstDash val="solid"/>
                </a:ln>
                <a:solidFill>
                  <a:srgbClr val="FF0000"/>
                </a:solidFill>
              </a:rPr>
              <a:t>・</a:t>
            </a:r>
            <a:endParaRPr lang="ja-JP" altLang="en-US" sz="2400" b="1" dirty="0">
              <a:ln w="12700">
                <a:solidFill>
                  <a:schemeClr val="tx2">
                    <a:satMod val="155000"/>
                  </a:schemeClr>
                </a:solidFill>
                <a:prstDash val="solid"/>
              </a:ln>
              <a:solidFill>
                <a:srgbClr val="FF0000"/>
              </a:solidFill>
            </a:endParaRPr>
          </a:p>
        </p:txBody>
      </p:sp>
      <p:sp>
        <p:nvSpPr>
          <p:cNvPr id="24" name="正方形/長方形 23"/>
          <p:cNvSpPr/>
          <p:nvPr/>
        </p:nvSpPr>
        <p:spPr>
          <a:xfrm>
            <a:off x="1856460" y="3162599"/>
            <a:ext cx="478903" cy="461665"/>
          </a:xfrm>
          <a:prstGeom prst="rect">
            <a:avLst/>
          </a:prstGeom>
          <a:noFill/>
        </p:spPr>
        <p:txBody>
          <a:bodyPr wrap="square">
            <a:spAutoFit/>
          </a:bodyPr>
          <a:lstStyle/>
          <a:p>
            <a:pPr eaLnBrk="1" hangingPunct="1">
              <a:spcBef>
                <a:spcPct val="20000"/>
              </a:spcBef>
              <a:buClr>
                <a:srgbClr val="2D5902"/>
              </a:buClr>
              <a:buFont typeface="Wingdings" panose="05000000000000000000" pitchFamily="2" charset="2"/>
              <a:buNone/>
              <a:defRPr/>
            </a:pPr>
            <a:r>
              <a:rPr lang="ja-JP" altLang="en-US" sz="2400" b="1" dirty="0" smtClean="0">
                <a:ln w="12700">
                  <a:solidFill>
                    <a:schemeClr val="tx2">
                      <a:satMod val="155000"/>
                    </a:schemeClr>
                  </a:solidFill>
                  <a:prstDash val="solid"/>
                </a:ln>
                <a:solidFill>
                  <a:srgbClr val="FF0000"/>
                </a:solidFill>
              </a:rPr>
              <a:t>害</a:t>
            </a:r>
            <a:endParaRPr lang="ja-JP" altLang="en-US" sz="2400" b="1" dirty="0">
              <a:ln w="12700">
                <a:solidFill>
                  <a:schemeClr val="tx2">
                    <a:satMod val="155000"/>
                  </a:schemeClr>
                </a:solidFill>
                <a:prstDash val="solid"/>
              </a:ln>
              <a:solidFill>
                <a:srgbClr val="FF0000"/>
              </a:solidFill>
            </a:endParaRPr>
          </a:p>
        </p:txBody>
      </p:sp>
      <p:sp>
        <p:nvSpPr>
          <p:cNvPr id="25" name="正方形/長方形 24"/>
          <p:cNvSpPr/>
          <p:nvPr/>
        </p:nvSpPr>
        <p:spPr>
          <a:xfrm>
            <a:off x="1547144" y="2997727"/>
            <a:ext cx="478903" cy="461665"/>
          </a:xfrm>
          <a:prstGeom prst="rect">
            <a:avLst/>
          </a:prstGeom>
          <a:noFill/>
        </p:spPr>
        <p:txBody>
          <a:bodyPr wrap="square">
            <a:spAutoFit/>
          </a:bodyPr>
          <a:lstStyle/>
          <a:p>
            <a:pPr eaLnBrk="1" hangingPunct="1">
              <a:spcBef>
                <a:spcPct val="20000"/>
              </a:spcBef>
              <a:buClr>
                <a:srgbClr val="2D5902"/>
              </a:buClr>
              <a:buFont typeface="Wingdings" panose="05000000000000000000" pitchFamily="2" charset="2"/>
              <a:buNone/>
              <a:defRPr/>
            </a:pPr>
            <a:r>
              <a:rPr lang="ja-JP" altLang="en-US" sz="2400" b="1" dirty="0" smtClean="0">
                <a:ln w="12700">
                  <a:solidFill>
                    <a:schemeClr val="tx2">
                      <a:satMod val="155000"/>
                    </a:schemeClr>
                  </a:solidFill>
                  <a:prstDash val="solid"/>
                </a:ln>
                <a:solidFill>
                  <a:srgbClr val="FF0000"/>
                </a:solidFill>
              </a:rPr>
              <a:t>被</a:t>
            </a:r>
            <a:endParaRPr lang="ja-JP" altLang="en-US" sz="2400" b="1" dirty="0">
              <a:ln w="12700">
                <a:solidFill>
                  <a:schemeClr val="tx2">
                    <a:satMod val="155000"/>
                  </a:schemeClr>
                </a:solidFill>
                <a:prstDash val="solid"/>
              </a:ln>
              <a:solidFill>
                <a:srgbClr val="FF0000"/>
              </a:solidFill>
            </a:endParaRPr>
          </a:p>
        </p:txBody>
      </p:sp>
      <p:sp>
        <p:nvSpPr>
          <p:cNvPr id="26" name="正方形/長方形 25"/>
          <p:cNvSpPr/>
          <p:nvPr/>
        </p:nvSpPr>
        <p:spPr>
          <a:xfrm>
            <a:off x="2026047" y="3556036"/>
            <a:ext cx="473567" cy="461665"/>
          </a:xfrm>
          <a:prstGeom prst="rect">
            <a:avLst/>
          </a:prstGeom>
          <a:noFill/>
        </p:spPr>
        <p:txBody>
          <a:bodyPr wrap="square">
            <a:spAutoFit/>
          </a:bodyPr>
          <a:lstStyle/>
          <a:p>
            <a:pPr eaLnBrk="1" hangingPunct="1">
              <a:spcBef>
                <a:spcPct val="20000"/>
              </a:spcBef>
              <a:buClr>
                <a:srgbClr val="2D5902"/>
              </a:buClr>
              <a:buFont typeface="Wingdings" panose="05000000000000000000" pitchFamily="2" charset="2"/>
              <a:buNone/>
              <a:defRPr/>
            </a:pPr>
            <a:r>
              <a:rPr lang="ja-JP" altLang="en-US" sz="2400" b="1" dirty="0" smtClean="0">
                <a:ln w="12700">
                  <a:solidFill>
                    <a:schemeClr val="tx2">
                      <a:satMod val="155000"/>
                    </a:schemeClr>
                  </a:solidFill>
                  <a:prstDash val="solid"/>
                </a:ln>
                <a:solidFill>
                  <a:srgbClr val="FF0000"/>
                </a:solidFill>
              </a:rPr>
              <a:t>加</a:t>
            </a:r>
            <a:endParaRPr lang="ja-JP" altLang="en-US" sz="2400" b="1" dirty="0">
              <a:ln w="12700">
                <a:solidFill>
                  <a:schemeClr val="tx2">
                    <a:satMod val="155000"/>
                  </a:schemeClr>
                </a:solidFill>
                <a:prstDash val="solid"/>
              </a:ln>
              <a:solidFill>
                <a:srgbClr val="FF0000"/>
              </a:solidFill>
            </a:endParaRPr>
          </a:p>
        </p:txBody>
      </p:sp>
      <p:sp>
        <p:nvSpPr>
          <p:cNvPr id="28" name="円/楕円 27"/>
          <p:cNvSpPr/>
          <p:nvPr/>
        </p:nvSpPr>
        <p:spPr>
          <a:xfrm>
            <a:off x="93312" y="1975019"/>
            <a:ext cx="8928100" cy="3600450"/>
          </a:xfrm>
          <a:prstGeom prst="ellipse">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ct val="20000"/>
              </a:spcBef>
              <a:buClr>
                <a:srgbClr val="2D5902"/>
              </a:buClr>
              <a:buFont typeface="Wingdings" panose="05000000000000000000" pitchFamily="2" charset="2"/>
              <a:buNone/>
              <a:defRPr/>
            </a:pPr>
            <a:endParaRPr lang="ja-JP" altLang="en-US"/>
          </a:p>
        </p:txBody>
      </p:sp>
      <p:sp>
        <p:nvSpPr>
          <p:cNvPr id="29" name="円/楕円 28"/>
          <p:cNvSpPr/>
          <p:nvPr/>
        </p:nvSpPr>
        <p:spPr>
          <a:xfrm>
            <a:off x="93312" y="2661612"/>
            <a:ext cx="4456112" cy="2227263"/>
          </a:xfrm>
          <a:prstGeom prst="ellipse">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ct val="20000"/>
              </a:spcBef>
              <a:buClr>
                <a:srgbClr val="2D5902"/>
              </a:buClr>
              <a:buFont typeface="Wingdings" panose="05000000000000000000" pitchFamily="2" charset="2"/>
              <a:buNone/>
              <a:defRPr/>
            </a:pPr>
            <a:endParaRPr lang="ja-JP" altLang="en-US"/>
          </a:p>
        </p:txBody>
      </p:sp>
      <p:sp>
        <p:nvSpPr>
          <p:cNvPr id="30" name="円/楕円 29"/>
          <p:cNvSpPr/>
          <p:nvPr/>
        </p:nvSpPr>
        <p:spPr>
          <a:xfrm>
            <a:off x="107474" y="2329620"/>
            <a:ext cx="6624638" cy="2891245"/>
          </a:xfrm>
          <a:prstGeom prst="ellipse">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ct val="20000"/>
              </a:spcBef>
              <a:buClr>
                <a:srgbClr val="2D5902"/>
              </a:buClr>
              <a:buFont typeface="Wingdings" panose="05000000000000000000" pitchFamily="2" charset="2"/>
              <a:buNone/>
              <a:defRPr/>
            </a:pPr>
            <a:endParaRPr lang="ja-JP" altLang="en-US"/>
          </a:p>
        </p:txBody>
      </p:sp>
      <p:sp>
        <p:nvSpPr>
          <p:cNvPr id="31" name="円/楕円 30"/>
          <p:cNvSpPr/>
          <p:nvPr/>
        </p:nvSpPr>
        <p:spPr>
          <a:xfrm>
            <a:off x="113280" y="3073884"/>
            <a:ext cx="2901419" cy="1439132"/>
          </a:xfrm>
          <a:prstGeom prst="ellipse">
            <a:avLst/>
          </a:prstGeom>
          <a:noFill/>
          <a:ln w="2222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ct val="20000"/>
              </a:spcBef>
              <a:buClr>
                <a:srgbClr val="2D5902"/>
              </a:buClr>
              <a:buFont typeface="Wingdings" panose="05000000000000000000" pitchFamily="2" charset="2"/>
              <a:buNone/>
              <a:defRPr/>
            </a:pPr>
            <a:endParaRPr lang="ja-JP" altLang="en-US"/>
          </a:p>
        </p:txBody>
      </p:sp>
      <p:sp>
        <p:nvSpPr>
          <p:cNvPr id="32" name="円/楕円 31"/>
          <p:cNvSpPr/>
          <p:nvPr/>
        </p:nvSpPr>
        <p:spPr>
          <a:xfrm>
            <a:off x="100363" y="3323925"/>
            <a:ext cx="1799607" cy="906108"/>
          </a:xfrm>
          <a:prstGeom prst="ellipse">
            <a:avLst/>
          </a:prstGeom>
          <a:noFill/>
          <a:ln w="22225">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spcBef>
                <a:spcPct val="20000"/>
              </a:spcBef>
              <a:buClr>
                <a:srgbClr val="2D5902"/>
              </a:buClr>
              <a:buFont typeface="Wingdings" panose="05000000000000000000" pitchFamily="2" charset="2"/>
              <a:buNone/>
              <a:defRPr/>
            </a:pPr>
            <a:endParaRPr lang="ja-JP" altLang="en-US"/>
          </a:p>
        </p:txBody>
      </p:sp>
      <p:sp>
        <p:nvSpPr>
          <p:cNvPr id="33" name="Rectangle 8"/>
          <p:cNvSpPr>
            <a:spLocks noChangeArrowheads="1"/>
          </p:cNvSpPr>
          <p:nvPr/>
        </p:nvSpPr>
        <p:spPr bwMode="auto">
          <a:xfrm>
            <a:off x="4787643" y="6170531"/>
            <a:ext cx="4548522" cy="26375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89854" tIns="46657" rIns="89854" bIns="46657">
            <a:spAutoFit/>
          </a:bodyPr>
          <a:lstStyle>
            <a:lvl1pPr>
              <a:spcBef>
                <a:spcPct val="20000"/>
              </a:spcBef>
              <a:buClr>
                <a:schemeClr val="accent1"/>
              </a:buClr>
              <a:buSzPct val="70000"/>
              <a:buFont typeface="Wingdings 2" pitchFamily="18" charset="2"/>
              <a:buChar char=""/>
              <a:defRPr kumimoji="1" sz="3200">
                <a:solidFill>
                  <a:schemeClr val="tx2"/>
                </a:solidFill>
                <a:latin typeface="Franklin Gothic Book" pitchFamily="34" charset="0"/>
              </a:defRPr>
            </a:lvl1pPr>
            <a:lvl2pPr marL="742950" indent="-285750">
              <a:spcBef>
                <a:spcPct val="20000"/>
              </a:spcBef>
              <a:buClr>
                <a:schemeClr val="accent1"/>
              </a:buClr>
              <a:buSzPct val="70000"/>
              <a:buFont typeface="Wingdings 2" pitchFamily="18" charset="2"/>
              <a:buChar char=""/>
              <a:defRPr kumimoji="1" sz="2800">
                <a:solidFill>
                  <a:schemeClr val="tx2"/>
                </a:solidFill>
                <a:latin typeface="Franklin Gothic Book" pitchFamily="34" charset="0"/>
              </a:defRPr>
            </a:lvl2pPr>
            <a:lvl3pPr marL="1143000" indent="-228600">
              <a:spcBef>
                <a:spcPct val="20000"/>
              </a:spcBef>
              <a:buClr>
                <a:schemeClr val="accent1"/>
              </a:buClr>
              <a:buSzPct val="70000"/>
              <a:buFont typeface="Wingdings 2" pitchFamily="18" charset="2"/>
              <a:buChar char=""/>
              <a:defRPr kumimoji="1" sz="2400">
                <a:solidFill>
                  <a:schemeClr val="tx2"/>
                </a:solidFill>
                <a:latin typeface="Franklin Gothic Book" pitchFamily="34" charset="0"/>
              </a:defRPr>
            </a:lvl3pPr>
            <a:lvl4pPr marL="1600200" indent="-228600">
              <a:spcBef>
                <a:spcPct val="20000"/>
              </a:spcBef>
              <a:buClr>
                <a:schemeClr val="accent1"/>
              </a:buClr>
              <a:buSzPct val="70000"/>
              <a:buFont typeface="Wingdings 2" pitchFamily="18" charset="2"/>
              <a:buChar char=""/>
              <a:defRPr kumimoji="1" sz="2000">
                <a:solidFill>
                  <a:schemeClr val="tx2"/>
                </a:solidFill>
                <a:latin typeface="Franklin Gothic Book" pitchFamily="34" charset="0"/>
              </a:defRPr>
            </a:lvl4pPr>
            <a:lvl5pPr marL="2057400" indent="-228600">
              <a:spcBef>
                <a:spcPct val="20000"/>
              </a:spcBef>
              <a:buClr>
                <a:schemeClr val="accent1"/>
              </a:buClr>
              <a:buSzPct val="60000"/>
              <a:buFont typeface="Wingdings 2" pitchFamily="18" charset="2"/>
              <a:buChar char=""/>
              <a:defRPr kumimoji="1">
                <a:solidFill>
                  <a:schemeClr val="tx2"/>
                </a:solidFill>
                <a:latin typeface="Franklin Gothic Book" pitchFamily="34" charset="0"/>
              </a:defRPr>
            </a:lvl5pPr>
            <a:lvl6pPr marL="25146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6pPr>
            <a:lvl7pPr marL="29718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7pPr>
            <a:lvl8pPr marL="34290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8pPr>
            <a:lvl9pPr marL="38862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9pPr>
          </a:lstStyle>
          <a:p>
            <a:pPr eaLnBrk="1" latinLnBrk="1" hangingPunct="1">
              <a:lnSpc>
                <a:spcPts val="1300"/>
              </a:lnSpc>
              <a:spcBef>
                <a:spcPct val="50000"/>
              </a:spcBef>
              <a:buClrTx/>
              <a:buSzTx/>
              <a:buFontTx/>
              <a:buNone/>
            </a:pPr>
            <a:r>
              <a:rPr lang="ja-JP" altLang="en-US" sz="1600" b="1" dirty="0" smtClean="0">
                <a:solidFill>
                  <a:schemeClr val="tx1"/>
                </a:solidFill>
                <a:latin typeface="Arial" charset="0"/>
                <a:ea typeface="ＭＳ Ｐゴシック" charset="-128"/>
                <a:cs typeface="Arial" charset="0"/>
                <a:sym typeface="Wingdings" pitchFamily="2" charset="2"/>
              </a:rPr>
              <a:t>「（</a:t>
            </a:r>
            <a:r>
              <a:rPr lang="ja-JP" altLang="en-US" sz="1600" b="1" dirty="0">
                <a:solidFill>
                  <a:schemeClr val="tx1"/>
                </a:solidFill>
                <a:latin typeface="Arial" charset="0"/>
                <a:ea typeface="ＭＳ Ｐゴシック" charset="-128"/>
                <a:cs typeface="Arial" charset="0"/>
                <a:sym typeface="Wingdings" pitchFamily="2" charset="2"/>
              </a:rPr>
              <a:t>参考：「</a:t>
            </a:r>
            <a:r>
              <a:rPr lang="ja-JP" altLang="en-US" sz="1600" b="1" dirty="0" smtClean="0">
                <a:solidFill>
                  <a:schemeClr val="tx1"/>
                </a:solidFill>
                <a:latin typeface="Arial" charset="0"/>
                <a:ea typeface="ＭＳ Ｐゴシック" charset="-128"/>
                <a:cs typeface="Arial" charset="0"/>
                <a:sym typeface="Wingdings" pitchFamily="2" charset="2"/>
              </a:rPr>
              <a:t>いじめ集団の</a:t>
            </a:r>
            <a:r>
              <a:rPr lang="ja-JP" altLang="en-US" sz="1600" b="1" dirty="0">
                <a:solidFill>
                  <a:schemeClr val="tx1"/>
                </a:solidFill>
                <a:latin typeface="Arial" charset="0"/>
                <a:ea typeface="ＭＳ Ｐゴシック" charset="-128"/>
                <a:cs typeface="Arial" charset="0"/>
                <a:sym typeface="Wingdings" pitchFamily="2" charset="2"/>
              </a:rPr>
              <a:t>４層構造</a:t>
            </a:r>
            <a:r>
              <a:rPr lang="ja-JP" altLang="en-US" sz="1600" b="1" dirty="0" smtClean="0">
                <a:solidFill>
                  <a:schemeClr val="tx1"/>
                </a:solidFill>
                <a:latin typeface="Arial" charset="0"/>
                <a:ea typeface="ＭＳ Ｐゴシック" charset="-128"/>
                <a:cs typeface="Arial" charset="0"/>
                <a:sym typeface="Wingdings" pitchFamily="2" charset="2"/>
              </a:rPr>
              <a:t>」（森田</a:t>
            </a:r>
            <a:r>
              <a:rPr lang="ja-JP" altLang="en-US" sz="1600" b="1" dirty="0">
                <a:solidFill>
                  <a:schemeClr val="tx1"/>
                </a:solidFill>
                <a:latin typeface="Arial" charset="0"/>
                <a:ea typeface="ＭＳ Ｐゴシック" charset="-128"/>
                <a:cs typeface="Arial" charset="0"/>
                <a:sym typeface="Wingdings" pitchFamily="2" charset="2"/>
              </a:rPr>
              <a:t>洋司</a:t>
            </a:r>
            <a:r>
              <a:rPr lang="ja-JP" altLang="en-US" sz="1600" b="1" dirty="0" smtClean="0">
                <a:solidFill>
                  <a:schemeClr val="tx1"/>
                </a:solidFill>
                <a:latin typeface="Arial" charset="0"/>
                <a:ea typeface="ＭＳ Ｐゴシック" charset="-128"/>
                <a:cs typeface="Arial" charset="0"/>
                <a:sym typeface="Wingdings" pitchFamily="2" charset="2"/>
              </a:rPr>
              <a:t>））」</a:t>
            </a:r>
            <a:endParaRPr lang="ja-JP" altLang="en-US" sz="1600" b="1" dirty="0">
              <a:solidFill>
                <a:schemeClr val="tx1"/>
              </a:solidFill>
              <a:latin typeface="Arial" charset="0"/>
              <a:ea typeface="ＭＳ Ｐゴシック" charset="-128"/>
              <a:cs typeface="Arial" charset="0"/>
              <a:sym typeface="Wingdings" pitchFamily="2" charset="2"/>
            </a:endParaRPr>
          </a:p>
        </p:txBody>
      </p:sp>
      <p:sp>
        <p:nvSpPr>
          <p:cNvPr id="34" name="角丸四角形吹き出し 33"/>
          <p:cNvSpPr/>
          <p:nvPr/>
        </p:nvSpPr>
        <p:spPr>
          <a:xfrm>
            <a:off x="1907704" y="5715351"/>
            <a:ext cx="2511903" cy="956335"/>
          </a:xfrm>
          <a:prstGeom prst="wedgeRoundRectCallout">
            <a:avLst>
              <a:gd name="adj1" fmla="val 45593"/>
              <a:gd name="adj2" fmla="val -86582"/>
              <a:gd name="adj3" fmla="val 16667"/>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r>
              <a:rPr lang="ja-JP" altLang="en-US" dirty="0" smtClean="0">
                <a:solidFill>
                  <a:schemeClr val="tx1"/>
                </a:solidFill>
              </a:rPr>
              <a:t>加害者だけを指導すればよいのでしょうか？</a:t>
            </a:r>
            <a:endParaRPr kumimoji="1" lang="ja-JP" altLang="en-US" dirty="0">
              <a:solidFill>
                <a:schemeClr val="tx1"/>
              </a:solidFill>
            </a:endParaRPr>
          </a:p>
        </p:txBody>
      </p:sp>
      <p:pic>
        <p:nvPicPr>
          <p:cNvPr id="35" name="図 3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971" y="4815965"/>
            <a:ext cx="764343" cy="1116530"/>
          </a:xfrm>
          <a:prstGeom prst="rect">
            <a:avLst/>
          </a:prstGeom>
        </p:spPr>
      </p:pic>
      <p:sp>
        <p:nvSpPr>
          <p:cNvPr id="36" name="正方形/長方形 35"/>
          <p:cNvSpPr/>
          <p:nvPr/>
        </p:nvSpPr>
        <p:spPr>
          <a:xfrm>
            <a:off x="121225" y="3462250"/>
            <a:ext cx="1584176" cy="646331"/>
          </a:xfrm>
          <a:prstGeom prst="rect">
            <a:avLst/>
          </a:prstGeom>
          <a:noFill/>
        </p:spPr>
        <p:txBody>
          <a:bodyPr wrap="square">
            <a:spAutoFit/>
          </a:bodyPr>
          <a:lstStyle/>
          <a:p>
            <a:pPr eaLnBrk="1" hangingPunct="1">
              <a:spcBef>
                <a:spcPct val="20000"/>
              </a:spcBef>
              <a:buClr>
                <a:srgbClr val="2D5902"/>
              </a:buClr>
              <a:buFont typeface="Wingdings" panose="05000000000000000000" pitchFamily="2" charset="2"/>
              <a:buNone/>
              <a:defRPr/>
            </a:pPr>
            <a:r>
              <a:rPr lang="ja-JP" altLang="en-US" sz="3600" b="1" dirty="0" smtClean="0">
                <a:ln w="12700">
                  <a:solidFill>
                    <a:schemeClr val="tx2">
                      <a:satMod val="155000"/>
                    </a:schemeClr>
                  </a:solidFill>
                  <a:prstDash val="solid"/>
                </a:ln>
                <a:solidFill>
                  <a:srgbClr val="FF0000"/>
                </a:solidFill>
              </a:rPr>
              <a:t>被害者</a:t>
            </a:r>
            <a:endParaRPr lang="ja-JP" altLang="en-US" sz="3600" b="1" dirty="0">
              <a:ln w="12700">
                <a:solidFill>
                  <a:schemeClr val="tx2">
                    <a:satMod val="155000"/>
                  </a:schemeClr>
                </a:solidFill>
                <a:prstDash val="solid"/>
              </a:ln>
              <a:solidFill>
                <a:srgbClr val="FF0000"/>
              </a:solidFill>
            </a:endParaRPr>
          </a:p>
        </p:txBody>
      </p:sp>
      <p:sp>
        <p:nvSpPr>
          <p:cNvPr id="37" name="テキスト ボックス 36"/>
          <p:cNvSpPr txBox="1"/>
          <p:nvPr/>
        </p:nvSpPr>
        <p:spPr>
          <a:xfrm>
            <a:off x="6372200" y="0"/>
            <a:ext cx="2771800" cy="307777"/>
          </a:xfrm>
          <a:prstGeom prst="rect">
            <a:avLst/>
          </a:prstGeom>
          <a:noFill/>
        </p:spPr>
        <p:txBody>
          <a:bodyPr wrap="square" rtlCol="0">
            <a:spAutoFit/>
          </a:bodyPr>
          <a:lstStyle/>
          <a:p>
            <a:pPr algn="r"/>
            <a:r>
              <a:rPr kumimoji="1" lang="ja-JP" altLang="en-US" sz="1400" dirty="0" smtClean="0"/>
              <a:t>１　いじめの未然防止の基礎基本</a:t>
            </a:r>
            <a:endParaRPr kumimoji="1" lang="ja-JP" altLang="en-US" sz="1400" dirty="0"/>
          </a:p>
        </p:txBody>
      </p:sp>
      <p:sp>
        <p:nvSpPr>
          <p:cNvPr id="27" name="四角形吹き出し 26"/>
          <p:cNvSpPr/>
          <p:nvPr/>
        </p:nvSpPr>
        <p:spPr>
          <a:xfrm>
            <a:off x="1487577" y="1203904"/>
            <a:ext cx="3768305" cy="748328"/>
          </a:xfrm>
          <a:prstGeom prst="wedgeRectCallout">
            <a:avLst>
              <a:gd name="adj1" fmla="val 23977"/>
              <a:gd name="adj2" fmla="val 130065"/>
            </a:avLst>
          </a:prstGeom>
        </p:spPr>
        <p:style>
          <a:lnRef idx="2">
            <a:schemeClr val="accent1">
              <a:shade val="50000"/>
            </a:schemeClr>
          </a:lnRef>
          <a:fillRef idx="1">
            <a:schemeClr val="accent1"/>
          </a:fillRef>
          <a:effectRef idx="0">
            <a:schemeClr val="accent1"/>
          </a:effectRef>
          <a:fontRef idx="minor">
            <a:schemeClr val="lt1"/>
          </a:fontRef>
        </p:style>
        <p:txBody>
          <a:bodyPr tIns="144000" bIns="144000" anchor="ctr"/>
          <a:lstStyle/>
          <a:p>
            <a:pPr eaLnBrk="1" hangingPunct="1">
              <a:lnSpc>
                <a:spcPts val="2100"/>
              </a:lnSpc>
              <a:spcBef>
                <a:spcPct val="20000"/>
              </a:spcBef>
              <a:buClr>
                <a:srgbClr val="2D5902"/>
              </a:buClr>
              <a:buFont typeface="Wingdings" panose="05000000000000000000" pitchFamily="2" charset="2"/>
              <a:buNone/>
              <a:defRPr/>
            </a:pPr>
            <a:r>
              <a:rPr lang="ja-JP" altLang="en-US" sz="2400" spc="-300" dirty="0">
                <a:latin typeface="HG丸ｺﾞｼｯｸM-PRO" pitchFamily="50" charset="-128"/>
                <a:ea typeface="HG丸ｺﾞｼｯｸM-PRO" pitchFamily="50" charset="-128"/>
              </a:rPr>
              <a:t>はやし立てたり、</a:t>
            </a:r>
            <a:r>
              <a:rPr lang="ja-JP" altLang="en-US" sz="2400" spc="-300" dirty="0" smtClean="0">
                <a:latin typeface="HG丸ｺﾞｼｯｸM-PRO" pitchFamily="50" charset="-128"/>
                <a:ea typeface="HG丸ｺﾞｼｯｸM-PRO" pitchFamily="50" charset="-128"/>
              </a:rPr>
              <a:t>面白がって</a:t>
            </a:r>
            <a:endParaRPr lang="en-US" altLang="ja-JP" sz="2400" spc="-300" dirty="0" smtClean="0">
              <a:latin typeface="HG丸ｺﾞｼｯｸM-PRO" pitchFamily="50" charset="-128"/>
              <a:ea typeface="HG丸ｺﾞｼｯｸM-PRO" pitchFamily="50" charset="-128"/>
            </a:endParaRPr>
          </a:p>
          <a:p>
            <a:pPr eaLnBrk="1" hangingPunct="1">
              <a:lnSpc>
                <a:spcPts val="2100"/>
              </a:lnSpc>
              <a:spcBef>
                <a:spcPct val="20000"/>
              </a:spcBef>
              <a:buClr>
                <a:srgbClr val="2D5902"/>
              </a:buClr>
              <a:buFont typeface="Wingdings" panose="05000000000000000000" pitchFamily="2" charset="2"/>
              <a:buNone/>
              <a:defRPr/>
            </a:pPr>
            <a:r>
              <a:rPr lang="ja-JP" altLang="en-US" sz="2400" spc="-300" dirty="0" smtClean="0">
                <a:latin typeface="HG丸ｺﾞｼｯｸM-PRO" pitchFamily="50" charset="-128"/>
                <a:ea typeface="HG丸ｺﾞｼｯｸM-PRO" pitchFamily="50" charset="-128"/>
              </a:rPr>
              <a:t>見て</a:t>
            </a:r>
            <a:r>
              <a:rPr lang="ja-JP" altLang="en-US" sz="2400" spc="-300" dirty="0">
                <a:latin typeface="HG丸ｺﾞｼｯｸM-PRO" pitchFamily="50" charset="-128"/>
                <a:ea typeface="HG丸ｺﾞｼｯｸM-PRO" pitchFamily="50" charset="-128"/>
              </a:rPr>
              <a:t>いたりする</a:t>
            </a:r>
          </a:p>
        </p:txBody>
      </p:sp>
      <p:pic>
        <p:nvPicPr>
          <p:cNvPr id="18" name="図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35630" y="3109384"/>
            <a:ext cx="996702" cy="996702"/>
          </a:xfrm>
          <a:prstGeom prst="rect">
            <a:avLst/>
          </a:prstGeom>
        </p:spPr>
      </p:pic>
    </p:spTree>
    <p:extLst>
      <p:ext uri="{BB962C8B-B14F-4D97-AF65-F5344CB8AC3E}">
        <p14:creationId xmlns:p14="http://schemas.microsoft.com/office/powerpoint/2010/main" val="10984343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90892" y="2431829"/>
            <a:ext cx="8783658" cy="2592288"/>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sz="2800" dirty="0" smtClean="0">
                <a:latin typeface="ＭＳ ゴシック" panose="020B0609070205080204" pitchFamily="49" charset="-128"/>
                <a:ea typeface="ＭＳ ゴシック" panose="020B0609070205080204" pitchFamily="49" charset="-128"/>
              </a:rPr>
              <a:t>いじめの被害者・加害者は</a:t>
            </a:r>
            <a:r>
              <a:rPr lang="ja-JP" altLang="en-US" sz="2800" dirty="0" smtClean="0">
                <a:latin typeface="ＭＳ ゴシック" panose="020B0609070205080204" pitchFamily="49" charset="-128"/>
                <a:ea typeface="ＭＳ ゴシック" panose="020B0609070205080204" pitchFamily="49" charset="-128"/>
              </a:rPr>
              <a:t>大きく入れ替わるので、被害者や加害者になりそうな児童生徒を発見・予見して対応しようとするよりも、</a:t>
            </a:r>
            <a:r>
              <a:rPr lang="ja-JP" altLang="en-US" sz="2800" b="1" dirty="0" smtClean="0">
                <a:solidFill>
                  <a:srgbClr val="FFFF00"/>
                </a:solidFill>
                <a:latin typeface="ＭＳ ゴシック" panose="020B0609070205080204" pitchFamily="49" charset="-128"/>
                <a:ea typeface="ＭＳ ゴシック" panose="020B0609070205080204" pitchFamily="49" charset="-128"/>
              </a:rPr>
              <a:t>常に</a:t>
            </a:r>
            <a:r>
              <a:rPr lang="ja-JP" altLang="en-US" sz="2800" dirty="0" smtClean="0">
                <a:latin typeface="ＭＳ ゴシック" panose="020B0609070205080204" pitchFamily="49" charset="-128"/>
                <a:ea typeface="ＭＳ ゴシック" panose="020B0609070205080204" pitchFamily="49" charset="-128"/>
              </a:rPr>
              <a:t>児童生徒全員に注意を注ぐとともに、</a:t>
            </a:r>
            <a:r>
              <a:rPr lang="ja-JP" altLang="en-US" sz="2800" b="1" dirty="0" smtClean="0">
                <a:solidFill>
                  <a:srgbClr val="FFFF00"/>
                </a:solidFill>
                <a:latin typeface="ＭＳ ゴシック" panose="020B0609070205080204" pitchFamily="49" charset="-128"/>
                <a:ea typeface="ＭＳ ゴシック" panose="020B0609070205080204" pitchFamily="49" charset="-128"/>
              </a:rPr>
              <a:t>全員を対象とした取組を行う</a:t>
            </a:r>
            <a:r>
              <a:rPr lang="ja-JP" altLang="en-US" sz="2800" dirty="0" smtClean="0">
                <a:latin typeface="ＭＳ ゴシック" panose="020B0609070205080204" pitchFamily="49" charset="-128"/>
                <a:ea typeface="ＭＳ ゴシック" panose="020B0609070205080204" pitchFamily="49" charset="-128"/>
              </a:rPr>
              <a:t>べき</a:t>
            </a:r>
            <a:endParaRPr lang="en-US" altLang="ja-JP" sz="2800" dirty="0" smtClean="0">
              <a:latin typeface="ＭＳ ゴシック" panose="020B0609070205080204" pitchFamily="49" charset="-128"/>
              <a:ea typeface="ＭＳ ゴシック" panose="020B0609070205080204" pitchFamily="49" charset="-128"/>
            </a:endParaRPr>
          </a:p>
          <a:p>
            <a:endParaRPr lang="en-US" altLang="ja-JP" sz="2800" dirty="0" smtClean="0">
              <a:latin typeface="ＭＳ ゴシック" panose="020B0609070205080204" pitchFamily="49" charset="-128"/>
              <a:ea typeface="ＭＳ ゴシック" panose="020B0609070205080204" pitchFamily="49" charset="-128"/>
            </a:endParaRPr>
          </a:p>
          <a:p>
            <a:r>
              <a:rPr kumimoji="1" lang="ja-JP" altLang="en-US" sz="2000" b="1" dirty="0" smtClean="0">
                <a:latin typeface="ＭＳ 明朝" panose="02020609040205080304" pitchFamily="17" charset="-128"/>
                <a:ea typeface="ＭＳ 明朝" panose="02020609040205080304" pitchFamily="17" charset="-128"/>
              </a:rPr>
              <a:t>「生徒指導リーフ　いじめの理解　</a:t>
            </a:r>
            <a:r>
              <a:rPr kumimoji="1" lang="en-US" altLang="ja-JP" sz="2000" b="1" dirty="0" smtClean="0">
                <a:latin typeface="ＭＳ 明朝" panose="02020609040205080304" pitchFamily="17" charset="-128"/>
                <a:ea typeface="ＭＳ 明朝" panose="02020609040205080304" pitchFamily="17" charset="-128"/>
              </a:rPr>
              <a:t>Leaf.7 </a:t>
            </a:r>
            <a:r>
              <a:rPr kumimoji="1" lang="ja-JP" altLang="en-US" sz="2000" b="1" dirty="0" smtClean="0">
                <a:latin typeface="ＭＳ 明朝" panose="02020609040205080304" pitchFamily="17" charset="-128"/>
                <a:ea typeface="ＭＳ 明朝" panose="02020609040205080304" pitchFamily="17" charset="-128"/>
              </a:rPr>
              <a:t>国立教育政策研究所</a:t>
            </a:r>
            <a:r>
              <a:rPr lang="ja-JP" altLang="en-US" sz="2000" b="1" dirty="0">
                <a:latin typeface="ＭＳ 明朝" panose="02020609040205080304" pitchFamily="17" charset="-128"/>
                <a:ea typeface="ＭＳ 明朝" panose="02020609040205080304" pitchFamily="17" charset="-128"/>
              </a:rPr>
              <a:t>」</a:t>
            </a:r>
            <a:endParaRPr kumimoji="1" lang="en-US" altLang="ja-JP" sz="2000" b="1" dirty="0" smtClean="0">
              <a:latin typeface="ＭＳ 明朝" panose="02020609040205080304" pitchFamily="17" charset="-128"/>
              <a:ea typeface="ＭＳ 明朝" panose="02020609040205080304" pitchFamily="17" charset="-128"/>
            </a:endParaRPr>
          </a:p>
        </p:txBody>
      </p:sp>
      <p:sp>
        <p:nvSpPr>
          <p:cNvPr id="7" name="角丸四角形吹き出し 6"/>
          <p:cNvSpPr/>
          <p:nvPr/>
        </p:nvSpPr>
        <p:spPr>
          <a:xfrm>
            <a:off x="467544" y="5573597"/>
            <a:ext cx="7078861" cy="1125190"/>
          </a:xfrm>
          <a:prstGeom prst="wedgeRoundRectCallout">
            <a:avLst>
              <a:gd name="adj1" fmla="val 53517"/>
              <a:gd name="adj2" fmla="val 27683"/>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400" b="1" dirty="0" smtClean="0">
                <a:solidFill>
                  <a:srgbClr val="FF0000"/>
                </a:solidFill>
                <a:latin typeface="ＭＳ ゴシック" panose="020B0609070205080204" pitchFamily="49" charset="-128"/>
                <a:ea typeface="ＭＳ ゴシック" panose="020B0609070205080204" pitchFamily="49" charset="-128"/>
              </a:rPr>
              <a:t>「観衆」「傍観者」を含め全ての児童生徒が「いじめはよくない」と理解することが、大切です。</a:t>
            </a:r>
            <a:endParaRPr lang="ja-JP" altLang="en-US" sz="2400" b="1" dirty="0">
              <a:solidFill>
                <a:srgbClr val="FF0000"/>
              </a:solidFill>
              <a:latin typeface="ＭＳ ゴシック" panose="020B0609070205080204" pitchFamily="49" charset="-128"/>
              <a:ea typeface="ＭＳ ゴシック" panose="020B0609070205080204" pitchFamily="49" charset="-128"/>
            </a:endParaRPr>
          </a:p>
        </p:txBody>
      </p:sp>
      <p:sp>
        <p:nvSpPr>
          <p:cNvPr id="10" name="正方形/長方形 9"/>
          <p:cNvSpPr/>
          <p:nvPr/>
        </p:nvSpPr>
        <p:spPr>
          <a:xfrm>
            <a:off x="467544" y="307777"/>
            <a:ext cx="8230354" cy="1317823"/>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sz="2400" dirty="0" smtClean="0">
                <a:solidFill>
                  <a:schemeClr val="tx1"/>
                </a:solidFill>
                <a:latin typeface="HG正楷書体-PRO" panose="03000600000000000000" pitchFamily="66" charset="-128"/>
                <a:ea typeface="HG正楷書体-PRO" panose="03000600000000000000" pitchFamily="66" charset="-128"/>
              </a:rPr>
              <a:t>（調査により）</a:t>
            </a:r>
            <a:r>
              <a:rPr kumimoji="1" lang="ja-JP" altLang="en-US" sz="2400" dirty="0" smtClean="0">
                <a:solidFill>
                  <a:schemeClr val="tx1"/>
                </a:solidFill>
                <a:latin typeface="ＭＳ ゴシック" panose="020B0609070205080204" pitchFamily="49" charset="-128"/>
                <a:ea typeface="ＭＳ ゴシック" panose="020B0609070205080204" pitchFamily="49" charset="-128"/>
              </a:rPr>
              <a:t>６年間（小４～６、中１～３）</a:t>
            </a:r>
            <a:r>
              <a:rPr kumimoji="1" lang="en-US" altLang="ja-JP" sz="2400" dirty="0" smtClean="0">
                <a:solidFill>
                  <a:schemeClr val="tx1"/>
                </a:solidFill>
                <a:latin typeface="ＭＳ ゴシック" panose="020B0609070205080204" pitchFamily="49" charset="-128"/>
                <a:ea typeface="ＭＳ ゴシック" panose="020B0609070205080204" pitchFamily="49" charset="-128"/>
              </a:rPr>
              <a:t>12</a:t>
            </a:r>
            <a:r>
              <a:rPr kumimoji="1" lang="ja-JP" altLang="en-US" sz="2400" dirty="0" smtClean="0">
                <a:solidFill>
                  <a:schemeClr val="tx1"/>
                </a:solidFill>
                <a:latin typeface="ＭＳ ゴシック" panose="020B0609070205080204" pitchFamily="49" charset="-128"/>
                <a:ea typeface="ＭＳ ゴシック" panose="020B0609070205080204" pitchFamily="49" charset="-128"/>
              </a:rPr>
              <a:t>回の調査の間で、</a:t>
            </a:r>
            <a:r>
              <a:rPr lang="ja-JP" altLang="en-US" sz="2400" dirty="0" smtClean="0">
                <a:solidFill>
                  <a:schemeClr val="tx1"/>
                </a:solidFill>
                <a:latin typeface="ＭＳ ゴシック" panose="020B0609070205080204" pitchFamily="49" charset="-128"/>
                <a:ea typeface="ＭＳ ゴシック" panose="020B0609070205080204" pitchFamily="49" charset="-128"/>
              </a:rPr>
              <a:t>９</a:t>
            </a:r>
            <a:r>
              <a:rPr kumimoji="1" lang="ja-JP" altLang="en-US" sz="2400" dirty="0" smtClean="0">
                <a:solidFill>
                  <a:schemeClr val="tx1"/>
                </a:solidFill>
                <a:latin typeface="ＭＳ ゴシック" panose="020B0609070205080204" pitchFamily="49" charset="-128"/>
                <a:ea typeface="ＭＳ ゴシック" panose="020B0609070205080204" pitchFamily="49" charset="-128"/>
              </a:rPr>
              <a:t>割の児童生徒がいじめの被害や加害の経験がある</a:t>
            </a:r>
            <a:r>
              <a:rPr kumimoji="1" lang="ja-JP" altLang="en-US" sz="2400" dirty="0" smtClean="0">
                <a:solidFill>
                  <a:schemeClr val="tx1"/>
                </a:solidFill>
                <a:latin typeface="HG正楷書体-PRO" panose="03000600000000000000" pitchFamily="66" charset="-128"/>
                <a:ea typeface="HG正楷書体-PRO" panose="03000600000000000000" pitchFamily="66" charset="-128"/>
              </a:rPr>
              <a:t>（ことが分かった）。</a:t>
            </a:r>
            <a:endParaRPr kumimoji="1" lang="en-US" altLang="ja-JP" sz="2400" dirty="0" smtClean="0">
              <a:solidFill>
                <a:schemeClr val="tx1"/>
              </a:solidFill>
              <a:latin typeface="HG正楷書体-PRO" panose="03000600000000000000" pitchFamily="66" charset="-128"/>
              <a:ea typeface="HG正楷書体-PRO" panose="03000600000000000000" pitchFamily="66" charset="-128"/>
            </a:endParaRPr>
          </a:p>
        </p:txBody>
      </p:sp>
      <p:sp>
        <p:nvSpPr>
          <p:cNvPr id="2" name="下矢印 1"/>
          <p:cNvSpPr/>
          <p:nvPr/>
        </p:nvSpPr>
        <p:spPr>
          <a:xfrm>
            <a:off x="3714742" y="1745673"/>
            <a:ext cx="1754431" cy="580969"/>
          </a:xfrm>
          <a:prstGeom prst="downArrow">
            <a:avLst>
              <a:gd name="adj1" fmla="val 50000"/>
              <a:gd name="adj2" fmla="val 4267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そこで</a:t>
            </a:r>
            <a:endParaRPr kumimoji="1" lang="ja-JP" altLang="en-US" dirty="0"/>
          </a:p>
        </p:txBody>
      </p:sp>
      <p:sp>
        <p:nvSpPr>
          <p:cNvPr id="9" name="テキスト ボックス 8"/>
          <p:cNvSpPr txBox="1"/>
          <p:nvPr/>
        </p:nvSpPr>
        <p:spPr>
          <a:xfrm>
            <a:off x="6372200" y="0"/>
            <a:ext cx="2771800" cy="307777"/>
          </a:xfrm>
          <a:prstGeom prst="rect">
            <a:avLst/>
          </a:prstGeom>
          <a:noFill/>
        </p:spPr>
        <p:txBody>
          <a:bodyPr wrap="square" rtlCol="0">
            <a:spAutoFit/>
          </a:bodyPr>
          <a:lstStyle/>
          <a:p>
            <a:pPr algn="r"/>
            <a:r>
              <a:rPr kumimoji="1" lang="ja-JP" altLang="en-US" sz="1400" dirty="0" smtClean="0"/>
              <a:t>１　いじめの未然防止の基礎基本</a:t>
            </a:r>
            <a:endParaRPr kumimoji="1" lang="ja-JP" altLang="en-US" sz="1400" dirty="0"/>
          </a:p>
        </p:txBody>
      </p:sp>
      <p:sp>
        <p:nvSpPr>
          <p:cNvPr id="8" name="テキスト ボックス 7"/>
          <p:cNvSpPr txBox="1"/>
          <p:nvPr/>
        </p:nvSpPr>
        <p:spPr>
          <a:xfrm>
            <a:off x="8675139" y="6463909"/>
            <a:ext cx="432048" cy="276999"/>
          </a:xfrm>
          <a:prstGeom prst="rect">
            <a:avLst/>
          </a:prstGeom>
          <a:noFill/>
        </p:spPr>
        <p:txBody>
          <a:bodyPr wrap="square" rtlCol="0">
            <a:spAutoFit/>
          </a:bodyPr>
          <a:lstStyle/>
          <a:p>
            <a:r>
              <a:rPr kumimoji="1" lang="ja-JP" altLang="en-US" sz="1200" dirty="0" smtClean="0"/>
              <a:t>　４</a:t>
            </a:r>
            <a:endParaRPr kumimoji="1" lang="ja-JP" altLang="en-US" sz="1200" dirty="0"/>
          </a:p>
        </p:txBody>
      </p:sp>
      <p:pic>
        <p:nvPicPr>
          <p:cNvPr id="11" name="Picture 12" descr="http://kids.wanpug.com/illust/illust2275.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12360" y="5661248"/>
            <a:ext cx="649307" cy="107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5608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6372200" y="0"/>
            <a:ext cx="2771800" cy="307777"/>
          </a:xfrm>
          <a:prstGeom prst="rect">
            <a:avLst/>
          </a:prstGeom>
          <a:noFill/>
        </p:spPr>
        <p:txBody>
          <a:bodyPr wrap="square" rtlCol="0">
            <a:spAutoFit/>
          </a:bodyPr>
          <a:lstStyle/>
          <a:p>
            <a:pPr algn="r"/>
            <a:r>
              <a:rPr kumimoji="1" lang="ja-JP" altLang="en-US" sz="1400" dirty="0" smtClean="0"/>
              <a:t>１　いじめの未然防止の基礎基本</a:t>
            </a:r>
            <a:endParaRPr kumimoji="1" lang="ja-JP" altLang="en-US" sz="1400" dirty="0"/>
          </a:p>
        </p:txBody>
      </p:sp>
      <p:sp>
        <p:nvSpPr>
          <p:cNvPr id="8" name="テキスト ボックス 7"/>
          <p:cNvSpPr txBox="1"/>
          <p:nvPr/>
        </p:nvSpPr>
        <p:spPr>
          <a:xfrm>
            <a:off x="8675139" y="6463909"/>
            <a:ext cx="432048" cy="276999"/>
          </a:xfrm>
          <a:prstGeom prst="rect">
            <a:avLst/>
          </a:prstGeom>
          <a:noFill/>
        </p:spPr>
        <p:txBody>
          <a:bodyPr wrap="square" rtlCol="0">
            <a:spAutoFit/>
          </a:bodyPr>
          <a:lstStyle/>
          <a:p>
            <a:r>
              <a:rPr kumimoji="1" lang="ja-JP" altLang="en-US" sz="1200" dirty="0" smtClean="0"/>
              <a:t>　５</a:t>
            </a:r>
            <a:endParaRPr kumimoji="1" lang="ja-JP" altLang="en-US" sz="1200" dirty="0"/>
          </a:p>
        </p:txBody>
      </p:sp>
      <p:sp>
        <p:nvSpPr>
          <p:cNvPr id="12" name="Text Box 11"/>
          <p:cNvSpPr txBox="1">
            <a:spLocks noChangeArrowheads="1"/>
          </p:cNvSpPr>
          <p:nvPr/>
        </p:nvSpPr>
        <p:spPr bwMode="auto">
          <a:xfrm>
            <a:off x="826326" y="276887"/>
            <a:ext cx="6339219" cy="4924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lgn="ctr">
                <a:solidFill>
                  <a:srgbClr val="000000"/>
                </a:solidFill>
                <a:miter lim="800000"/>
                <a:headEnd/>
                <a:tailEnd/>
              </a14:hiddenLine>
            </a:ext>
          </a:extLst>
        </p:spPr>
        <p:txBody>
          <a:bodyPr wrap="square">
            <a:spAutoFit/>
          </a:bodyPr>
          <a:lstStyle>
            <a:lvl1pPr marL="342900" indent="-342900">
              <a:spcBef>
                <a:spcPct val="20000"/>
              </a:spcBef>
              <a:buClr>
                <a:schemeClr val="accent1"/>
              </a:buClr>
              <a:buSzPct val="70000"/>
              <a:buFont typeface="Wingdings 2" pitchFamily="18" charset="2"/>
              <a:buChar char=""/>
              <a:defRPr kumimoji="1" sz="3200">
                <a:solidFill>
                  <a:schemeClr val="tx2"/>
                </a:solidFill>
                <a:latin typeface="Franklin Gothic Book" pitchFamily="34" charset="0"/>
              </a:defRPr>
            </a:lvl1pPr>
            <a:lvl2pPr marL="742950" indent="-285750">
              <a:spcBef>
                <a:spcPct val="20000"/>
              </a:spcBef>
              <a:buClr>
                <a:schemeClr val="accent1"/>
              </a:buClr>
              <a:buSzPct val="70000"/>
              <a:buFont typeface="Wingdings 2" pitchFamily="18" charset="2"/>
              <a:buChar char=""/>
              <a:defRPr kumimoji="1" sz="2800">
                <a:solidFill>
                  <a:schemeClr val="tx2"/>
                </a:solidFill>
                <a:latin typeface="Franklin Gothic Book" pitchFamily="34" charset="0"/>
              </a:defRPr>
            </a:lvl2pPr>
            <a:lvl3pPr marL="1143000" indent="-228600">
              <a:spcBef>
                <a:spcPct val="20000"/>
              </a:spcBef>
              <a:buClr>
                <a:schemeClr val="accent1"/>
              </a:buClr>
              <a:buSzPct val="70000"/>
              <a:buFont typeface="Wingdings 2" pitchFamily="18" charset="2"/>
              <a:buChar char=""/>
              <a:defRPr kumimoji="1" sz="2400">
                <a:solidFill>
                  <a:schemeClr val="tx2"/>
                </a:solidFill>
                <a:latin typeface="Franklin Gothic Book" pitchFamily="34" charset="0"/>
              </a:defRPr>
            </a:lvl3pPr>
            <a:lvl4pPr marL="1600200" indent="-228600">
              <a:spcBef>
                <a:spcPct val="20000"/>
              </a:spcBef>
              <a:buClr>
                <a:schemeClr val="accent1"/>
              </a:buClr>
              <a:buSzPct val="70000"/>
              <a:buFont typeface="Wingdings 2" pitchFamily="18" charset="2"/>
              <a:buChar char=""/>
              <a:defRPr kumimoji="1" sz="2000">
                <a:solidFill>
                  <a:schemeClr val="tx2"/>
                </a:solidFill>
                <a:latin typeface="Franklin Gothic Book" pitchFamily="34" charset="0"/>
              </a:defRPr>
            </a:lvl4pPr>
            <a:lvl5pPr marL="2057400" indent="-228600">
              <a:spcBef>
                <a:spcPct val="20000"/>
              </a:spcBef>
              <a:buClr>
                <a:schemeClr val="accent1"/>
              </a:buClr>
              <a:buSzPct val="60000"/>
              <a:buFont typeface="Wingdings 2" pitchFamily="18" charset="2"/>
              <a:buChar char=""/>
              <a:defRPr kumimoji="1">
                <a:solidFill>
                  <a:schemeClr val="tx2"/>
                </a:solidFill>
                <a:latin typeface="Franklin Gothic Book" pitchFamily="34" charset="0"/>
              </a:defRPr>
            </a:lvl5pPr>
            <a:lvl6pPr marL="25146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6pPr>
            <a:lvl7pPr marL="29718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7pPr>
            <a:lvl8pPr marL="34290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8pPr>
            <a:lvl9pPr marL="38862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9pPr>
          </a:lstStyle>
          <a:p>
            <a:pPr eaLnBrk="1" hangingPunct="1">
              <a:spcBef>
                <a:spcPct val="50000"/>
              </a:spcBef>
              <a:buClr>
                <a:srgbClr val="2D5902"/>
              </a:buClr>
              <a:buSzTx/>
              <a:buFont typeface="Wingdings" pitchFamily="2" charset="2"/>
              <a:buNone/>
            </a:pPr>
            <a:r>
              <a:rPr lang="ja-JP" altLang="en-US" sz="2600" dirty="0" smtClean="0">
                <a:solidFill>
                  <a:schemeClr val="tx1"/>
                </a:solidFill>
                <a:latin typeface="ＭＳ ゴシック" pitchFamily="49" charset="-128"/>
              </a:rPr>
              <a:t>●自己</a:t>
            </a:r>
            <a:r>
              <a:rPr lang="ja-JP" altLang="en-US" sz="2600" dirty="0" smtClean="0">
                <a:solidFill>
                  <a:schemeClr val="tx1"/>
                </a:solidFill>
                <a:latin typeface="ＭＳ ゴシック" pitchFamily="49" charset="-128"/>
              </a:rPr>
              <a:t>有用感</a:t>
            </a:r>
            <a:r>
              <a:rPr lang="ja-JP" altLang="en-US" sz="2600" dirty="0" smtClean="0">
                <a:solidFill>
                  <a:schemeClr val="tx1"/>
                </a:solidFill>
                <a:latin typeface="ＭＳ ゴシック" pitchFamily="49" charset="-128"/>
              </a:rPr>
              <a:t>の育成</a:t>
            </a:r>
            <a:endParaRPr lang="ja-JP" altLang="en-US" sz="2600" dirty="0">
              <a:solidFill>
                <a:schemeClr val="tx1"/>
              </a:solidFill>
              <a:latin typeface="ＭＳ ゴシック" pitchFamily="49" charset="-128"/>
            </a:endParaRPr>
          </a:p>
        </p:txBody>
      </p:sp>
      <p:sp>
        <p:nvSpPr>
          <p:cNvPr id="13" name="Text Box 6"/>
          <p:cNvSpPr txBox="1">
            <a:spLocks noChangeArrowheads="1"/>
          </p:cNvSpPr>
          <p:nvPr/>
        </p:nvSpPr>
        <p:spPr bwMode="auto">
          <a:xfrm>
            <a:off x="179511" y="800220"/>
            <a:ext cx="8711651" cy="1132412"/>
          </a:xfrm>
          <a:prstGeom prst="rect">
            <a:avLst/>
          </a:prstGeom>
          <a:solidFill>
            <a:srgbClr val="FFFFCC">
              <a:alpha val="62745"/>
            </a:srgbClr>
          </a:solidFill>
          <a:ln w="25400">
            <a:solidFill>
              <a:schemeClr val="accent1">
                <a:shade val="50000"/>
              </a:schemeClr>
            </a:solidFill>
          </a:ln>
          <a:extLst/>
        </p:spPr>
        <p:txBody>
          <a:bodyPr wrap="square" tIns="108000">
            <a:spAutoFit/>
          </a:bodyPr>
          <a:lstStyle>
            <a:lvl1pPr marL="342900" indent="-342900">
              <a:spcBef>
                <a:spcPct val="20000"/>
              </a:spcBef>
              <a:buClr>
                <a:schemeClr val="accent1"/>
              </a:buClr>
              <a:buSzPct val="70000"/>
              <a:buFont typeface="Wingdings 2" pitchFamily="18" charset="2"/>
              <a:buChar char=""/>
              <a:defRPr kumimoji="1" sz="3200">
                <a:solidFill>
                  <a:schemeClr val="tx2"/>
                </a:solidFill>
                <a:latin typeface="Franklin Gothic Book" pitchFamily="34" charset="0"/>
              </a:defRPr>
            </a:lvl1pPr>
            <a:lvl2pPr marL="742950" indent="-285750">
              <a:spcBef>
                <a:spcPct val="20000"/>
              </a:spcBef>
              <a:buClr>
                <a:schemeClr val="accent1"/>
              </a:buClr>
              <a:buSzPct val="70000"/>
              <a:buFont typeface="Wingdings 2" pitchFamily="18" charset="2"/>
              <a:buChar char=""/>
              <a:defRPr kumimoji="1" sz="2800">
                <a:solidFill>
                  <a:schemeClr val="tx2"/>
                </a:solidFill>
                <a:latin typeface="Franklin Gothic Book" pitchFamily="34" charset="0"/>
              </a:defRPr>
            </a:lvl2pPr>
            <a:lvl3pPr marL="1143000" indent="-228600">
              <a:spcBef>
                <a:spcPct val="20000"/>
              </a:spcBef>
              <a:buClr>
                <a:schemeClr val="accent1"/>
              </a:buClr>
              <a:buSzPct val="70000"/>
              <a:buFont typeface="Wingdings 2" pitchFamily="18" charset="2"/>
              <a:buChar char=""/>
              <a:defRPr kumimoji="1" sz="2400">
                <a:solidFill>
                  <a:schemeClr val="tx2"/>
                </a:solidFill>
                <a:latin typeface="Franklin Gothic Book" pitchFamily="34" charset="0"/>
              </a:defRPr>
            </a:lvl3pPr>
            <a:lvl4pPr marL="1600200" indent="-228600">
              <a:spcBef>
                <a:spcPct val="20000"/>
              </a:spcBef>
              <a:buClr>
                <a:schemeClr val="accent1"/>
              </a:buClr>
              <a:buSzPct val="70000"/>
              <a:buFont typeface="Wingdings 2" pitchFamily="18" charset="2"/>
              <a:buChar char=""/>
              <a:defRPr kumimoji="1" sz="2000">
                <a:solidFill>
                  <a:schemeClr val="tx2"/>
                </a:solidFill>
                <a:latin typeface="Franklin Gothic Book" pitchFamily="34" charset="0"/>
              </a:defRPr>
            </a:lvl4pPr>
            <a:lvl5pPr marL="2057400" indent="-228600">
              <a:spcBef>
                <a:spcPct val="20000"/>
              </a:spcBef>
              <a:buClr>
                <a:schemeClr val="accent1"/>
              </a:buClr>
              <a:buSzPct val="60000"/>
              <a:buFont typeface="Wingdings 2" pitchFamily="18" charset="2"/>
              <a:buChar char=""/>
              <a:defRPr kumimoji="1">
                <a:solidFill>
                  <a:schemeClr val="tx2"/>
                </a:solidFill>
                <a:latin typeface="Franklin Gothic Book" pitchFamily="34" charset="0"/>
              </a:defRPr>
            </a:lvl5pPr>
            <a:lvl6pPr marL="25146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6pPr>
            <a:lvl7pPr marL="29718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7pPr>
            <a:lvl8pPr marL="34290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8pPr>
            <a:lvl9pPr marL="3886200" indent="-228600" eaLnBrk="0" fontAlgn="base" hangingPunct="0">
              <a:spcBef>
                <a:spcPct val="20000"/>
              </a:spcBef>
              <a:spcAft>
                <a:spcPct val="0"/>
              </a:spcAft>
              <a:buClr>
                <a:schemeClr val="accent1"/>
              </a:buClr>
              <a:buSzPct val="60000"/>
              <a:buFont typeface="Wingdings 2" pitchFamily="18" charset="2"/>
              <a:buChar char=""/>
              <a:defRPr kumimoji="1">
                <a:solidFill>
                  <a:schemeClr val="tx2"/>
                </a:solidFill>
                <a:latin typeface="Franklin Gothic Book" pitchFamily="34" charset="0"/>
              </a:defRPr>
            </a:lvl9pPr>
          </a:lstStyle>
          <a:p>
            <a:pPr eaLnBrk="1" hangingPunct="1">
              <a:lnSpc>
                <a:spcPts val="3100"/>
              </a:lnSpc>
              <a:spcBef>
                <a:spcPct val="50000"/>
              </a:spcBef>
              <a:buClr>
                <a:srgbClr val="2D5902"/>
              </a:buClr>
              <a:buSzTx/>
              <a:buFont typeface="Wingdings" pitchFamily="2" charset="2"/>
              <a:buNone/>
            </a:pPr>
            <a:r>
              <a:rPr lang="ja-JP" altLang="en-US" sz="3600" b="1" dirty="0">
                <a:solidFill>
                  <a:schemeClr val="tx1"/>
                </a:solidFill>
                <a:latin typeface="+mj-ea"/>
                <a:ea typeface="+mj-ea"/>
              </a:rPr>
              <a:t>児童生徒</a:t>
            </a:r>
            <a:r>
              <a:rPr lang="ja-JP" altLang="en-US" sz="3600" b="1" dirty="0" smtClean="0">
                <a:solidFill>
                  <a:schemeClr val="tx1"/>
                </a:solidFill>
                <a:latin typeface="+mj-ea"/>
                <a:ea typeface="+mj-ea"/>
              </a:rPr>
              <a:t>の</a:t>
            </a:r>
            <a:r>
              <a:rPr lang="ja-JP" altLang="en-US" sz="3600" b="1" u="sng" dirty="0">
                <a:solidFill>
                  <a:schemeClr val="tx1"/>
                </a:solidFill>
                <a:latin typeface="+mj-ea"/>
                <a:ea typeface="+mj-ea"/>
              </a:rPr>
              <a:t>自己有用感</a:t>
            </a:r>
            <a:r>
              <a:rPr lang="ja-JP" altLang="en-US" sz="3600" b="1" dirty="0">
                <a:solidFill>
                  <a:schemeClr val="tx1"/>
                </a:solidFill>
                <a:latin typeface="+mj-ea"/>
                <a:ea typeface="+mj-ea"/>
              </a:rPr>
              <a:t>を育む</a:t>
            </a:r>
            <a:r>
              <a:rPr lang="ja-JP" altLang="en-US" sz="3600" b="1" dirty="0" smtClean="0">
                <a:solidFill>
                  <a:schemeClr val="tx1"/>
                </a:solidFill>
                <a:latin typeface="+mj-ea"/>
                <a:ea typeface="+mj-ea"/>
              </a:rPr>
              <a:t>ことが必要</a:t>
            </a:r>
            <a:endParaRPr lang="en-US" altLang="ja-JP" sz="3600" b="1" dirty="0">
              <a:solidFill>
                <a:schemeClr val="tx1"/>
              </a:solidFill>
              <a:latin typeface="+mj-ea"/>
              <a:ea typeface="+mj-ea"/>
            </a:endParaRPr>
          </a:p>
          <a:p>
            <a:pPr algn="ctr" eaLnBrk="1" hangingPunct="1">
              <a:lnSpc>
                <a:spcPts val="2600"/>
              </a:lnSpc>
              <a:spcBef>
                <a:spcPct val="50000"/>
              </a:spcBef>
              <a:buClr>
                <a:srgbClr val="2D5902"/>
              </a:buClr>
              <a:buSzTx/>
              <a:buFont typeface="Wingdings" pitchFamily="2" charset="2"/>
              <a:buNone/>
            </a:pPr>
            <a:r>
              <a:rPr lang="ja-JP" altLang="en-US" b="1" spc="600" dirty="0" smtClean="0">
                <a:solidFill>
                  <a:schemeClr val="tx1"/>
                </a:solidFill>
                <a:latin typeface="ＭＳ ゴシック" pitchFamily="49" charset="-128"/>
              </a:rPr>
              <a:t>（</a:t>
            </a:r>
            <a:r>
              <a:rPr lang="ja-JP" altLang="en-US" b="1" dirty="0">
                <a:solidFill>
                  <a:schemeClr val="tx1"/>
                </a:solidFill>
                <a:latin typeface="HG丸ｺﾞｼｯｸM-PRO" panose="020F0600000000000000" pitchFamily="50" charset="-128"/>
                <a:ea typeface="HG丸ｺﾞｼｯｸM-PRO" panose="020F0600000000000000" pitchFamily="50" charset="-128"/>
              </a:rPr>
              <a:t>相手</a:t>
            </a:r>
            <a:r>
              <a:rPr lang="ja-JP" altLang="en-US" b="1" dirty="0" smtClean="0">
                <a:solidFill>
                  <a:schemeClr val="tx1"/>
                </a:solidFill>
                <a:latin typeface="HG丸ｺﾞｼｯｸM-PRO" panose="020F0600000000000000" pitchFamily="50" charset="-128"/>
                <a:ea typeface="HG丸ｺﾞｼｯｸM-PRO" panose="020F0600000000000000" pitchFamily="50" charset="-128"/>
              </a:rPr>
              <a:t>から</a:t>
            </a:r>
            <a:r>
              <a:rPr lang="ja-JP" altLang="en-US" b="1" dirty="0">
                <a:solidFill>
                  <a:schemeClr val="tx1"/>
                </a:solidFill>
                <a:latin typeface="HG丸ｺﾞｼｯｸM-PRO" panose="020F0600000000000000" pitchFamily="50" charset="-128"/>
                <a:ea typeface="HG丸ｺﾞｼｯｸM-PRO" panose="020F0600000000000000" pitchFamily="50" charset="-128"/>
              </a:rPr>
              <a:t>認められると感じること</a:t>
            </a:r>
            <a:r>
              <a:rPr lang="ja-JP" altLang="en-US" b="1" spc="600" dirty="0" smtClean="0">
                <a:solidFill>
                  <a:schemeClr val="tx1"/>
                </a:solidFill>
                <a:latin typeface="ＭＳ ゴシック" pitchFamily="49" charset="-128"/>
              </a:rPr>
              <a:t>）</a:t>
            </a:r>
            <a:endParaRPr lang="ja-JP" altLang="en-US" b="1" dirty="0">
              <a:solidFill>
                <a:schemeClr val="tx1"/>
              </a:solidFill>
              <a:latin typeface="ＭＳ ゴシック" pitchFamily="49" charset="-128"/>
            </a:endParaRPr>
          </a:p>
        </p:txBody>
      </p:sp>
      <p:sp>
        <p:nvSpPr>
          <p:cNvPr id="14" name="角丸四角形吹き出し 13"/>
          <p:cNvSpPr/>
          <p:nvPr/>
        </p:nvSpPr>
        <p:spPr>
          <a:xfrm>
            <a:off x="1068084" y="2060848"/>
            <a:ext cx="2595522" cy="506858"/>
          </a:xfrm>
          <a:prstGeom prst="wedgeRoundRectCallout">
            <a:avLst>
              <a:gd name="adj1" fmla="val -14571"/>
              <a:gd name="adj2" fmla="val -80178"/>
              <a:gd name="adj3" fmla="val 16667"/>
            </a:avLst>
          </a:prstGeom>
          <a:solidFill>
            <a:srgbClr val="FF66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200" dirty="0" smtClean="0">
                <a:latin typeface="HG丸ｺﾞｼｯｸM-PRO" panose="020F0600000000000000" pitchFamily="50" charset="-128"/>
                <a:ea typeface="HG丸ｺﾞｼｯｸM-PRO" panose="020F0600000000000000" pitchFamily="50" charset="-128"/>
              </a:rPr>
              <a:t>学校って楽しい！</a:t>
            </a:r>
            <a:endParaRPr lang="ja-JP" altLang="en-US" sz="2200" dirty="0">
              <a:latin typeface="HG丸ｺﾞｼｯｸM-PRO" panose="020F0600000000000000" pitchFamily="50" charset="-128"/>
              <a:ea typeface="HG丸ｺﾞｼｯｸM-PRO" panose="020F0600000000000000" pitchFamily="50" charset="-128"/>
            </a:endParaRPr>
          </a:p>
        </p:txBody>
      </p:sp>
      <p:sp>
        <p:nvSpPr>
          <p:cNvPr id="16" name="角丸四角形吹き出し 15"/>
          <p:cNvSpPr/>
          <p:nvPr/>
        </p:nvSpPr>
        <p:spPr>
          <a:xfrm>
            <a:off x="236536" y="3444780"/>
            <a:ext cx="3427069" cy="924942"/>
          </a:xfrm>
          <a:prstGeom prst="wedgeRoundRectCallout">
            <a:avLst>
              <a:gd name="adj1" fmla="val 58626"/>
              <a:gd name="adj2" fmla="val 25866"/>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lstStyle/>
          <a:p>
            <a:pPr eaLnBrk="1" hangingPunct="1">
              <a:spcBef>
                <a:spcPct val="20000"/>
              </a:spcBef>
              <a:buClr>
                <a:srgbClr val="2D5902"/>
              </a:buClr>
              <a:buFont typeface="Wingdings" panose="05000000000000000000" pitchFamily="2" charset="2"/>
              <a:buNone/>
              <a:defRPr/>
            </a:pPr>
            <a:r>
              <a:rPr lang="ja-JP" altLang="en-US" sz="2000" b="1" dirty="0" smtClean="0">
                <a:solidFill>
                  <a:schemeClr val="tx1"/>
                </a:solidFill>
                <a:latin typeface="HG丸ｺﾞｼｯｸM-PRO" pitchFamily="50" charset="-128"/>
                <a:ea typeface="HG丸ｺﾞｼｯｸM-PRO" pitchFamily="50" charset="-128"/>
              </a:rPr>
              <a:t>①友達や先生に</a:t>
            </a:r>
            <a:r>
              <a:rPr lang="ja-JP" altLang="en-US" sz="2000" b="1" dirty="0">
                <a:solidFill>
                  <a:schemeClr val="tx1"/>
                </a:solidFill>
                <a:latin typeface="HG丸ｺﾞｼｯｸM-PRO" pitchFamily="50" charset="-128"/>
                <a:ea typeface="HG丸ｺﾞｼｯｸM-PRO" pitchFamily="50" charset="-128"/>
              </a:rPr>
              <a:t>「いい</a:t>
            </a:r>
            <a:r>
              <a:rPr lang="ja-JP" altLang="en-US" sz="2000" b="1" dirty="0" smtClean="0">
                <a:solidFill>
                  <a:schemeClr val="tx1"/>
                </a:solidFill>
                <a:latin typeface="HG丸ｺﾞｼｯｸM-PRO" pitchFamily="50" charset="-128"/>
                <a:ea typeface="HG丸ｺﾞｼｯｸM-PRO" pitchFamily="50" charset="-128"/>
              </a:rPr>
              <a:t>考え</a:t>
            </a:r>
            <a:endParaRPr lang="en-US" altLang="ja-JP" sz="2000" b="1" dirty="0" smtClean="0">
              <a:solidFill>
                <a:schemeClr val="tx1"/>
              </a:solidFill>
              <a:latin typeface="HG丸ｺﾞｼｯｸM-PRO" pitchFamily="50" charset="-128"/>
              <a:ea typeface="HG丸ｺﾞｼｯｸM-PRO" pitchFamily="50" charset="-128"/>
            </a:endParaRPr>
          </a:p>
          <a:p>
            <a:pPr eaLnBrk="1" hangingPunct="1">
              <a:spcBef>
                <a:spcPct val="20000"/>
              </a:spcBef>
              <a:buClr>
                <a:srgbClr val="2D5902"/>
              </a:buClr>
              <a:buFont typeface="Wingdings" panose="05000000000000000000" pitchFamily="2" charset="2"/>
              <a:buNone/>
              <a:defRPr/>
            </a:pPr>
            <a:r>
              <a:rPr lang="ja-JP" altLang="en-US" sz="2000" b="1" dirty="0">
                <a:solidFill>
                  <a:schemeClr val="tx1"/>
                </a:solidFill>
                <a:latin typeface="HG丸ｺﾞｼｯｸM-PRO" pitchFamily="50" charset="-128"/>
                <a:ea typeface="HG丸ｺﾞｼｯｸM-PRO" pitchFamily="50" charset="-128"/>
              </a:rPr>
              <a:t>　</a:t>
            </a:r>
            <a:r>
              <a:rPr lang="ja-JP" altLang="en-US" sz="2000" b="1" dirty="0" smtClean="0">
                <a:solidFill>
                  <a:schemeClr val="tx1"/>
                </a:solidFill>
                <a:latin typeface="HG丸ｺﾞｼｯｸM-PRO" pitchFamily="50" charset="-128"/>
                <a:ea typeface="HG丸ｺﾞｼｯｸM-PRO" pitchFamily="50" charset="-128"/>
              </a:rPr>
              <a:t>だね」って</a:t>
            </a:r>
            <a:r>
              <a:rPr lang="ja-JP" altLang="en-US" sz="2000" b="1" dirty="0">
                <a:solidFill>
                  <a:schemeClr val="tx1"/>
                </a:solidFill>
                <a:latin typeface="HG丸ｺﾞｼｯｸM-PRO" pitchFamily="50" charset="-128"/>
                <a:ea typeface="HG丸ｺﾞｼｯｸM-PRO" pitchFamily="50" charset="-128"/>
              </a:rPr>
              <a:t>言われたよ。</a:t>
            </a:r>
          </a:p>
        </p:txBody>
      </p:sp>
      <p:sp>
        <p:nvSpPr>
          <p:cNvPr id="3" name="正方形/長方形 2"/>
          <p:cNvSpPr/>
          <p:nvPr/>
        </p:nvSpPr>
        <p:spPr>
          <a:xfrm>
            <a:off x="255009" y="2725797"/>
            <a:ext cx="3473558" cy="43204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自己有用感が育まれた児童生徒</a:t>
            </a:r>
            <a:endParaRPr kumimoji="1" lang="ja-JP" altLang="en-US" dirty="0">
              <a:solidFill>
                <a:schemeClr val="tx1"/>
              </a:solidFill>
            </a:endParaRPr>
          </a:p>
        </p:txBody>
      </p:sp>
      <p:sp>
        <p:nvSpPr>
          <p:cNvPr id="17" name="正方形/長方形 16"/>
          <p:cNvSpPr/>
          <p:nvPr/>
        </p:nvSpPr>
        <p:spPr>
          <a:xfrm>
            <a:off x="4788024" y="2724806"/>
            <a:ext cx="3168352" cy="43204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rPr>
              <a:t>どのような場面で育むのか</a:t>
            </a:r>
            <a:endParaRPr kumimoji="1" lang="ja-JP" altLang="en-US" dirty="0">
              <a:solidFill>
                <a:schemeClr val="tx1"/>
              </a:solidFill>
            </a:endParaRPr>
          </a:p>
        </p:txBody>
      </p:sp>
      <p:sp>
        <p:nvSpPr>
          <p:cNvPr id="18" name="角丸四角形吹き出し 17"/>
          <p:cNvSpPr/>
          <p:nvPr/>
        </p:nvSpPr>
        <p:spPr>
          <a:xfrm>
            <a:off x="236536" y="4653136"/>
            <a:ext cx="3452004" cy="929408"/>
          </a:xfrm>
          <a:prstGeom prst="wedgeRoundRectCallout">
            <a:avLst>
              <a:gd name="adj1" fmla="val 58025"/>
              <a:gd name="adj2" fmla="val 22456"/>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lstStyle/>
          <a:p>
            <a:pPr eaLnBrk="1" hangingPunct="1">
              <a:spcBef>
                <a:spcPct val="20000"/>
              </a:spcBef>
              <a:buClr>
                <a:srgbClr val="2D5902"/>
              </a:buClr>
              <a:buFont typeface="Wingdings" panose="05000000000000000000" pitchFamily="2" charset="2"/>
              <a:buNone/>
              <a:defRPr/>
            </a:pPr>
            <a:r>
              <a:rPr lang="ja-JP" altLang="en-US" sz="2000" b="1" dirty="0" smtClean="0">
                <a:solidFill>
                  <a:schemeClr val="tx1"/>
                </a:solidFill>
                <a:latin typeface="HG丸ｺﾞｼｯｸM-PRO" pitchFamily="50" charset="-128"/>
                <a:ea typeface="HG丸ｺﾞｼｯｸM-PRO" pitchFamily="50" charset="-128"/>
              </a:rPr>
              <a:t>②</a:t>
            </a:r>
            <a:r>
              <a:rPr lang="ja-JP" altLang="en-US" sz="2000" b="1" spc="-300" dirty="0" smtClean="0">
                <a:solidFill>
                  <a:schemeClr val="tx1"/>
                </a:solidFill>
                <a:latin typeface="HG丸ｺﾞｼｯｸM-PRO" pitchFamily="50" charset="-128"/>
                <a:ea typeface="HG丸ｺﾞｼｯｸM-PRO" pitchFamily="50" charset="-128"/>
              </a:rPr>
              <a:t>地域の人に、「きれいに</a:t>
            </a:r>
            <a:r>
              <a:rPr lang="ja-JP" altLang="en-US" sz="2000" b="1" spc="-300" dirty="0" err="1" smtClean="0">
                <a:solidFill>
                  <a:schemeClr val="tx1"/>
                </a:solidFill>
                <a:latin typeface="HG丸ｺﾞｼｯｸM-PRO" pitchFamily="50" charset="-128"/>
                <a:ea typeface="HG丸ｺﾞｼｯｸM-PRO" pitchFamily="50" charset="-128"/>
              </a:rPr>
              <a:t>なっ</a:t>
            </a:r>
            <a:endParaRPr lang="en-US" altLang="ja-JP" sz="2000" b="1" spc="-300" dirty="0" smtClean="0">
              <a:solidFill>
                <a:schemeClr val="tx1"/>
              </a:solidFill>
              <a:latin typeface="HG丸ｺﾞｼｯｸM-PRO" pitchFamily="50" charset="-128"/>
              <a:ea typeface="HG丸ｺﾞｼｯｸM-PRO" pitchFamily="50" charset="-128"/>
            </a:endParaRPr>
          </a:p>
          <a:p>
            <a:pPr eaLnBrk="1" hangingPunct="1">
              <a:spcBef>
                <a:spcPct val="20000"/>
              </a:spcBef>
              <a:buClr>
                <a:srgbClr val="2D5902"/>
              </a:buClr>
              <a:buFont typeface="Wingdings" panose="05000000000000000000" pitchFamily="2" charset="2"/>
              <a:buNone/>
              <a:defRPr/>
            </a:pPr>
            <a:r>
              <a:rPr lang="ja-JP" altLang="en-US" sz="2000" b="1" spc="-300" dirty="0" smtClean="0">
                <a:solidFill>
                  <a:schemeClr val="tx1"/>
                </a:solidFill>
                <a:latin typeface="HG丸ｺﾞｼｯｸM-PRO" pitchFamily="50" charset="-128"/>
                <a:ea typeface="HG丸ｺﾞｼｯｸM-PRO" pitchFamily="50" charset="-128"/>
              </a:rPr>
              <a:t>　たね」って言われたよ</a:t>
            </a:r>
            <a:r>
              <a:rPr lang="ja-JP" altLang="en-US" sz="2000" b="1" dirty="0" smtClean="0">
                <a:solidFill>
                  <a:schemeClr val="tx1"/>
                </a:solidFill>
                <a:latin typeface="HG丸ｺﾞｼｯｸM-PRO" pitchFamily="50" charset="-128"/>
                <a:ea typeface="HG丸ｺﾞｼｯｸM-PRO" pitchFamily="50" charset="-128"/>
              </a:rPr>
              <a:t>。</a:t>
            </a:r>
            <a:endParaRPr lang="ja-JP" altLang="en-US" sz="2000" b="1" dirty="0">
              <a:solidFill>
                <a:schemeClr val="tx1"/>
              </a:solidFill>
              <a:latin typeface="HG丸ｺﾞｼｯｸM-PRO" pitchFamily="50" charset="-128"/>
              <a:ea typeface="HG丸ｺﾞｼｯｸM-PRO" pitchFamily="50" charset="-128"/>
            </a:endParaRPr>
          </a:p>
        </p:txBody>
      </p:sp>
      <p:sp>
        <p:nvSpPr>
          <p:cNvPr id="19" name="角丸四角形吹き出し 18"/>
          <p:cNvSpPr/>
          <p:nvPr/>
        </p:nvSpPr>
        <p:spPr>
          <a:xfrm>
            <a:off x="249004" y="5801975"/>
            <a:ext cx="3427069" cy="931285"/>
          </a:xfrm>
          <a:prstGeom prst="wedgeRoundRectCallout">
            <a:avLst>
              <a:gd name="adj1" fmla="val 57477"/>
              <a:gd name="adj2" fmla="val 20442"/>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lstStyle/>
          <a:p>
            <a:pPr eaLnBrk="1" hangingPunct="1">
              <a:spcBef>
                <a:spcPct val="20000"/>
              </a:spcBef>
              <a:buClr>
                <a:srgbClr val="2D5902"/>
              </a:buClr>
              <a:buFont typeface="Wingdings" panose="05000000000000000000" pitchFamily="2" charset="2"/>
              <a:buNone/>
              <a:defRPr/>
            </a:pPr>
            <a:r>
              <a:rPr lang="ja-JP" altLang="en-US" sz="2000" b="1" dirty="0" smtClean="0">
                <a:solidFill>
                  <a:schemeClr val="tx1"/>
                </a:solidFill>
                <a:latin typeface="HG丸ｺﾞｼｯｸM-PRO" pitchFamily="50" charset="-128"/>
                <a:ea typeface="HG丸ｺﾞｼｯｸM-PRO" pitchFamily="50" charset="-128"/>
              </a:rPr>
              <a:t>③後輩</a:t>
            </a:r>
            <a:r>
              <a:rPr lang="ja-JP" altLang="en-US" sz="2000" b="1" dirty="0">
                <a:solidFill>
                  <a:schemeClr val="tx1"/>
                </a:solidFill>
                <a:latin typeface="HG丸ｺﾞｼｯｸM-PRO" pitchFamily="50" charset="-128"/>
                <a:ea typeface="HG丸ｺﾞｼｯｸM-PRO" pitchFamily="50" charset="-128"/>
              </a:rPr>
              <a:t>に「先輩ありが</a:t>
            </a:r>
            <a:r>
              <a:rPr lang="ja-JP" altLang="en-US" sz="2000" b="1" dirty="0" smtClean="0">
                <a:solidFill>
                  <a:schemeClr val="tx1"/>
                </a:solidFill>
                <a:latin typeface="HG丸ｺﾞｼｯｸM-PRO" pitchFamily="50" charset="-128"/>
                <a:ea typeface="HG丸ｺﾞｼｯｸM-PRO" pitchFamily="50" charset="-128"/>
              </a:rPr>
              <a:t>と</a:t>
            </a:r>
            <a:endParaRPr lang="en-US" altLang="ja-JP" sz="2000" b="1" dirty="0" smtClean="0">
              <a:solidFill>
                <a:schemeClr val="tx1"/>
              </a:solidFill>
              <a:latin typeface="HG丸ｺﾞｼｯｸM-PRO" pitchFamily="50" charset="-128"/>
              <a:ea typeface="HG丸ｺﾞｼｯｸM-PRO" pitchFamily="50" charset="-128"/>
            </a:endParaRPr>
          </a:p>
          <a:p>
            <a:pPr eaLnBrk="1" hangingPunct="1">
              <a:spcBef>
                <a:spcPct val="20000"/>
              </a:spcBef>
              <a:buClr>
                <a:srgbClr val="2D5902"/>
              </a:buClr>
              <a:buFont typeface="Wingdings" panose="05000000000000000000" pitchFamily="2" charset="2"/>
              <a:buNone/>
              <a:defRPr/>
            </a:pPr>
            <a:r>
              <a:rPr lang="ja-JP" altLang="en-US" sz="2000" b="1" dirty="0">
                <a:solidFill>
                  <a:schemeClr val="tx1"/>
                </a:solidFill>
                <a:latin typeface="HG丸ｺﾞｼｯｸM-PRO" pitchFamily="50" charset="-128"/>
                <a:ea typeface="HG丸ｺﾞｼｯｸM-PRO" pitchFamily="50" charset="-128"/>
              </a:rPr>
              <a:t>　</a:t>
            </a:r>
            <a:r>
              <a:rPr lang="ja-JP" altLang="en-US" sz="2000" b="1" dirty="0" smtClean="0">
                <a:solidFill>
                  <a:schemeClr val="tx1"/>
                </a:solidFill>
                <a:latin typeface="HG丸ｺﾞｼｯｸM-PRO" pitchFamily="50" charset="-128"/>
                <a:ea typeface="HG丸ｺﾞｼｯｸM-PRO" pitchFamily="50" charset="-128"/>
              </a:rPr>
              <a:t>う</a:t>
            </a:r>
            <a:r>
              <a:rPr lang="ja-JP" altLang="en-US" sz="2000" b="1" dirty="0">
                <a:solidFill>
                  <a:schemeClr val="tx1"/>
                </a:solidFill>
                <a:latin typeface="HG丸ｺﾞｼｯｸM-PRO" pitchFamily="50" charset="-128"/>
                <a:ea typeface="HG丸ｺﾞｼｯｸM-PRO" pitchFamily="50" charset="-128"/>
              </a:rPr>
              <a:t>」って言われたの。</a:t>
            </a:r>
          </a:p>
        </p:txBody>
      </p:sp>
      <p:sp>
        <p:nvSpPr>
          <p:cNvPr id="4" name="角丸四角形 3"/>
          <p:cNvSpPr/>
          <p:nvPr/>
        </p:nvSpPr>
        <p:spPr>
          <a:xfrm>
            <a:off x="4239792" y="3397490"/>
            <a:ext cx="4319163" cy="9450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latin typeface="ＭＳ ゴシック" panose="020B0609070205080204" pitchFamily="49" charset="-128"/>
                <a:ea typeface="ＭＳ ゴシック" panose="020B0609070205080204" pitchFamily="49" charset="-128"/>
              </a:rPr>
              <a:t>例えば、</a:t>
            </a:r>
            <a:endParaRPr kumimoji="1" lang="en-US" altLang="ja-JP" dirty="0" smtClean="0">
              <a:solidFill>
                <a:schemeClr val="tx1"/>
              </a:solidFill>
              <a:latin typeface="ＭＳ ゴシック" panose="020B0609070205080204" pitchFamily="49" charset="-128"/>
              <a:ea typeface="ＭＳ ゴシック" panose="020B0609070205080204" pitchFamily="49" charset="-128"/>
            </a:endParaRPr>
          </a:p>
          <a:p>
            <a:r>
              <a:rPr kumimoji="1" lang="ja-JP" altLang="en-US" dirty="0" smtClean="0">
                <a:solidFill>
                  <a:schemeClr val="tx1"/>
                </a:solidFill>
                <a:latin typeface="ＭＳ ゴシック" panose="020B0609070205080204" pitchFamily="49" charset="-128"/>
                <a:ea typeface="ＭＳ ゴシック" panose="020B0609070205080204" pitchFamily="49" charset="-128"/>
              </a:rPr>
              <a:t>○</a:t>
            </a:r>
            <a:r>
              <a:rPr kumimoji="1" lang="ja-JP" altLang="en-US" spc="-150" dirty="0" smtClean="0">
                <a:solidFill>
                  <a:schemeClr val="tx1"/>
                </a:solidFill>
                <a:latin typeface="ＭＳ ゴシック" panose="020B0609070205080204" pitchFamily="49" charset="-128"/>
                <a:ea typeface="ＭＳ ゴシック" panose="020B0609070205080204" pitchFamily="49" charset="-128"/>
              </a:rPr>
              <a:t>話合いの後、自分の考えを発表させる。</a:t>
            </a:r>
            <a:endParaRPr kumimoji="1" lang="en-US" altLang="ja-JP" spc="-150" dirty="0" smtClean="0">
              <a:solidFill>
                <a:schemeClr val="tx1"/>
              </a:solidFill>
              <a:latin typeface="ＭＳ ゴシック" panose="020B0609070205080204" pitchFamily="49" charset="-128"/>
              <a:ea typeface="ＭＳ ゴシック" panose="020B0609070205080204" pitchFamily="49" charset="-128"/>
            </a:endParaRPr>
          </a:p>
        </p:txBody>
      </p:sp>
      <p:sp>
        <p:nvSpPr>
          <p:cNvPr id="15" name="角丸四角形 14"/>
          <p:cNvSpPr/>
          <p:nvPr/>
        </p:nvSpPr>
        <p:spPr>
          <a:xfrm>
            <a:off x="4243914" y="4607876"/>
            <a:ext cx="4319163" cy="9450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latin typeface="ＭＳ ゴシック" panose="020B0609070205080204" pitchFamily="49" charset="-128"/>
                <a:ea typeface="ＭＳ ゴシック" panose="020B0609070205080204" pitchFamily="49" charset="-128"/>
              </a:rPr>
              <a:t>例えば、</a:t>
            </a:r>
            <a:endParaRPr kumimoji="1" lang="en-US" altLang="ja-JP" dirty="0" smtClean="0">
              <a:solidFill>
                <a:schemeClr val="tx1"/>
              </a:solidFill>
              <a:latin typeface="ＭＳ ゴシック" panose="020B0609070205080204" pitchFamily="49" charset="-128"/>
              <a:ea typeface="ＭＳ ゴシック" panose="020B0609070205080204" pitchFamily="49" charset="-128"/>
            </a:endParaRPr>
          </a:p>
          <a:p>
            <a:r>
              <a:rPr kumimoji="1" lang="ja-JP" altLang="en-US" dirty="0" smtClean="0">
                <a:solidFill>
                  <a:schemeClr val="tx1"/>
                </a:solidFill>
                <a:latin typeface="ＭＳ ゴシック" panose="020B0609070205080204" pitchFamily="49" charset="-128"/>
                <a:ea typeface="ＭＳ ゴシック" panose="020B0609070205080204" pitchFamily="49" charset="-128"/>
              </a:rPr>
              <a:t>○</a:t>
            </a:r>
            <a:r>
              <a:rPr kumimoji="1" lang="ja-JP" altLang="en-US" spc="-150" dirty="0" smtClean="0">
                <a:solidFill>
                  <a:schemeClr val="tx1"/>
                </a:solidFill>
                <a:latin typeface="ＭＳ ゴシック" panose="020B0609070205080204" pitchFamily="49" charset="-128"/>
                <a:ea typeface="ＭＳ ゴシック" panose="020B0609070205080204" pitchFamily="49" charset="-128"/>
              </a:rPr>
              <a:t>地域の人々と触れ</a:t>
            </a:r>
            <a:r>
              <a:rPr lang="ja-JP" altLang="en-US" spc="-150" dirty="0">
                <a:solidFill>
                  <a:schemeClr val="tx1"/>
                </a:solidFill>
                <a:latin typeface="ＭＳ ゴシック" panose="020B0609070205080204" pitchFamily="49" charset="-128"/>
                <a:ea typeface="ＭＳ ゴシック" panose="020B0609070205080204" pitchFamily="49" charset="-128"/>
              </a:rPr>
              <a:t>合う</a:t>
            </a:r>
            <a:r>
              <a:rPr kumimoji="1" lang="ja-JP" altLang="en-US" spc="-150" dirty="0" smtClean="0">
                <a:solidFill>
                  <a:schemeClr val="tx1"/>
                </a:solidFill>
                <a:latin typeface="ＭＳ ゴシック" panose="020B0609070205080204" pitchFamily="49" charset="-128"/>
                <a:ea typeface="ＭＳ ゴシック" panose="020B0609070205080204" pitchFamily="49" charset="-128"/>
              </a:rPr>
              <a:t>活動を実施する。</a:t>
            </a:r>
            <a:endParaRPr kumimoji="1" lang="en-US" altLang="ja-JP" spc="-150" dirty="0" smtClean="0">
              <a:solidFill>
                <a:schemeClr val="tx1"/>
              </a:solidFill>
              <a:latin typeface="ＭＳ ゴシック" panose="020B0609070205080204" pitchFamily="49" charset="-128"/>
              <a:ea typeface="ＭＳ ゴシック" panose="020B0609070205080204" pitchFamily="49" charset="-128"/>
            </a:endParaRPr>
          </a:p>
        </p:txBody>
      </p:sp>
      <p:sp>
        <p:nvSpPr>
          <p:cNvPr id="20" name="角丸四角形 19"/>
          <p:cNvSpPr/>
          <p:nvPr/>
        </p:nvSpPr>
        <p:spPr>
          <a:xfrm>
            <a:off x="4294909" y="5804357"/>
            <a:ext cx="4319163" cy="94509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latin typeface="ＭＳ ゴシック" panose="020B0609070205080204" pitchFamily="49" charset="-128"/>
                <a:ea typeface="ＭＳ ゴシック" panose="020B0609070205080204" pitchFamily="49" charset="-128"/>
              </a:rPr>
              <a:t>例えば、</a:t>
            </a:r>
            <a:endParaRPr kumimoji="1" lang="en-US" altLang="ja-JP" dirty="0" smtClean="0">
              <a:solidFill>
                <a:schemeClr val="tx1"/>
              </a:solidFill>
              <a:latin typeface="ＭＳ ゴシック" panose="020B0609070205080204" pitchFamily="49" charset="-128"/>
              <a:ea typeface="ＭＳ ゴシック" panose="020B0609070205080204" pitchFamily="49" charset="-128"/>
            </a:endParaRPr>
          </a:p>
          <a:p>
            <a:r>
              <a:rPr kumimoji="1" lang="ja-JP" altLang="en-US" dirty="0" smtClean="0">
                <a:solidFill>
                  <a:schemeClr val="tx1"/>
                </a:solidFill>
                <a:latin typeface="ＭＳ ゴシック" panose="020B0609070205080204" pitchFamily="49" charset="-128"/>
                <a:ea typeface="ＭＳ ゴシック" panose="020B0609070205080204" pitchFamily="49" charset="-128"/>
              </a:rPr>
              <a:t>○異年齢で交流する活動を実施する。</a:t>
            </a:r>
            <a:endParaRPr kumimoji="1" lang="en-US" altLang="ja-JP" dirty="0" smtClean="0">
              <a:solidFill>
                <a:schemeClr val="tx1"/>
              </a:solidFill>
              <a:latin typeface="ＭＳ ゴシック" panose="020B0609070205080204" pitchFamily="49" charset="-128"/>
              <a:ea typeface="ＭＳ ゴシック" panose="020B0609070205080204" pitchFamily="49" charset="-128"/>
            </a:endParaRPr>
          </a:p>
        </p:txBody>
      </p:sp>
      <p:sp>
        <p:nvSpPr>
          <p:cNvPr id="2" name="円/楕円 1"/>
          <p:cNvSpPr/>
          <p:nvPr/>
        </p:nvSpPr>
        <p:spPr>
          <a:xfrm>
            <a:off x="23842" y="4399206"/>
            <a:ext cx="1486718" cy="3509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b="1" dirty="0" smtClean="0"/>
              <a:t>例えば</a:t>
            </a:r>
            <a:endParaRPr kumimoji="1" lang="ja-JP" altLang="en-US" b="1" dirty="0"/>
          </a:p>
        </p:txBody>
      </p:sp>
      <p:sp>
        <p:nvSpPr>
          <p:cNvPr id="21" name="円/楕円 20"/>
          <p:cNvSpPr/>
          <p:nvPr/>
        </p:nvSpPr>
        <p:spPr>
          <a:xfrm>
            <a:off x="23842" y="5549379"/>
            <a:ext cx="1486718" cy="3509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b="1" dirty="0" smtClean="0"/>
              <a:t>例えば</a:t>
            </a:r>
            <a:endParaRPr kumimoji="1" lang="ja-JP" altLang="en-US" b="1" dirty="0"/>
          </a:p>
        </p:txBody>
      </p:sp>
      <p:sp>
        <p:nvSpPr>
          <p:cNvPr id="22" name="円/楕円 21"/>
          <p:cNvSpPr/>
          <p:nvPr/>
        </p:nvSpPr>
        <p:spPr>
          <a:xfrm>
            <a:off x="23842" y="3195286"/>
            <a:ext cx="1486718" cy="3509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b="1" dirty="0" smtClean="0"/>
              <a:t>例えば</a:t>
            </a:r>
            <a:endParaRPr kumimoji="1" lang="ja-JP" altLang="en-US" b="1" dirty="0"/>
          </a:p>
        </p:txBody>
      </p:sp>
      <p:sp>
        <p:nvSpPr>
          <p:cNvPr id="23" name="角丸四角形吹き出し 22"/>
          <p:cNvSpPr/>
          <p:nvPr/>
        </p:nvSpPr>
        <p:spPr>
          <a:xfrm>
            <a:off x="4535336" y="2033413"/>
            <a:ext cx="2595522" cy="506858"/>
          </a:xfrm>
          <a:prstGeom prst="wedgeRoundRectCallout">
            <a:avLst>
              <a:gd name="adj1" fmla="val -14571"/>
              <a:gd name="adj2" fmla="val -80178"/>
              <a:gd name="adj3" fmla="val 16667"/>
            </a:avLst>
          </a:prstGeom>
          <a:solidFill>
            <a:srgbClr val="FF66C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200" dirty="0" smtClean="0">
                <a:latin typeface="HG丸ｺﾞｼｯｸM-PRO" panose="020F0600000000000000" pitchFamily="50" charset="-128"/>
                <a:ea typeface="HG丸ｺﾞｼｯｸM-PRO" panose="020F0600000000000000" pitchFamily="50" charset="-128"/>
              </a:rPr>
              <a:t>学校に行きたい！</a:t>
            </a:r>
            <a:endParaRPr lang="ja-JP" altLang="en-US" sz="2200"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5112621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正方形/長方形 32"/>
          <p:cNvSpPr/>
          <p:nvPr/>
        </p:nvSpPr>
        <p:spPr>
          <a:xfrm>
            <a:off x="442056" y="3088770"/>
            <a:ext cx="7920880" cy="1296144"/>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467544" y="5175569"/>
            <a:ext cx="7920880" cy="1296144"/>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467544" y="1196752"/>
            <a:ext cx="7920880" cy="1296144"/>
          </a:xfrm>
          <a:prstGeom prst="rect">
            <a:avLst/>
          </a:prstGeom>
          <a:solidFill>
            <a:srgbClr val="FF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8675139" y="6463909"/>
            <a:ext cx="432048" cy="276999"/>
          </a:xfrm>
          <a:prstGeom prst="rect">
            <a:avLst/>
          </a:prstGeom>
          <a:noFill/>
        </p:spPr>
        <p:txBody>
          <a:bodyPr wrap="square" rtlCol="0">
            <a:spAutoFit/>
          </a:bodyPr>
          <a:lstStyle/>
          <a:p>
            <a:r>
              <a:rPr kumimoji="1" lang="ja-JP" altLang="en-US" sz="1200" dirty="0" smtClean="0"/>
              <a:t>　６</a:t>
            </a:r>
            <a:endParaRPr kumimoji="1" lang="ja-JP" altLang="en-US" sz="1200" dirty="0"/>
          </a:p>
        </p:txBody>
      </p:sp>
      <p:sp>
        <p:nvSpPr>
          <p:cNvPr id="5" name="サブタイトル 2"/>
          <p:cNvSpPr txBox="1">
            <a:spLocks/>
          </p:cNvSpPr>
          <p:nvPr/>
        </p:nvSpPr>
        <p:spPr bwMode="auto">
          <a:xfrm>
            <a:off x="279168" y="260349"/>
            <a:ext cx="7223125" cy="576263"/>
          </a:xfrm>
          <a:prstGeom prst="rect">
            <a:avLst/>
          </a:prstGeom>
          <a:noFill/>
          <a:ln w="9525">
            <a:noFill/>
            <a:miter lim="800000"/>
            <a:headEnd/>
            <a:tailEnd/>
          </a:ln>
        </p:spPr>
        <p:txBody>
          <a:bodyPr/>
          <a:lstStyle/>
          <a:p>
            <a:pPr marL="342900" indent="-342900">
              <a:spcBef>
                <a:spcPct val="20000"/>
              </a:spcBef>
              <a:buClr>
                <a:schemeClr val="accent1"/>
              </a:buClr>
              <a:buSzPct val="70000"/>
              <a:defRPr/>
            </a:pPr>
            <a:r>
              <a:rPr lang="ja-JP" altLang="en-US" sz="2600" spc="-300" dirty="0" smtClean="0">
                <a:solidFill>
                  <a:schemeClr val="tx1"/>
                </a:solidFill>
                <a:latin typeface="+mn-ea"/>
              </a:rPr>
              <a:t>２</a:t>
            </a:r>
            <a:r>
              <a:rPr lang="ja-JP" altLang="en-US" sz="2600" spc="-300" dirty="0">
                <a:solidFill>
                  <a:schemeClr val="tx1"/>
                </a:solidFill>
                <a:latin typeface="+mn-ea"/>
              </a:rPr>
              <a:t>　</a:t>
            </a:r>
            <a:r>
              <a:rPr lang="ja-JP" altLang="en-US" sz="2600" spc="-300" dirty="0" smtClean="0">
                <a:solidFill>
                  <a:schemeClr val="tx1"/>
                </a:solidFill>
                <a:latin typeface="+mn-ea"/>
              </a:rPr>
              <a:t>いじめの未然防止に</a:t>
            </a:r>
            <a:r>
              <a:rPr lang="ja-JP" altLang="en-US" sz="2600" spc="-300" dirty="0">
                <a:latin typeface="+mn-ea"/>
              </a:rPr>
              <a:t>つながる</a:t>
            </a:r>
            <a:r>
              <a:rPr lang="ja-JP" altLang="en-US" sz="2600" spc="-300" dirty="0" smtClean="0">
                <a:solidFill>
                  <a:schemeClr val="tx1"/>
                </a:solidFill>
                <a:latin typeface="+mn-ea"/>
              </a:rPr>
              <a:t>教育活動</a:t>
            </a:r>
            <a:endParaRPr lang="en-US" altLang="ja-JP" sz="2600" spc="-300" dirty="0">
              <a:solidFill>
                <a:schemeClr val="tx1"/>
              </a:solidFill>
              <a:latin typeface="+mn-ea"/>
            </a:endParaRPr>
          </a:p>
          <a:p>
            <a:pPr marL="342900" indent="-342900">
              <a:spcBef>
                <a:spcPct val="20000"/>
              </a:spcBef>
              <a:buClr>
                <a:schemeClr val="accent1"/>
              </a:buClr>
              <a:buSzPct val="70000"/>
              <a:buFont typeface="Wingdings 2" pitchFamily="18" charset="2"/>
              <a:buChar char=""/>
              <a:defRPr/>
            </a:pPr>
            <a:endParaRPr lang="ja-JP" altLang="en-US" sz="2600" dirty="0">
              <a:solidFill>
                <a:schemeClr val="tx1"/>
              </a:solidFill>
              <a:latin typeface="+mn-ea"/>
            </a:endParaRPr>
          </a:p>
        </p:txBody>
      </p:sp>
      <p:sp>
        <p:nvSpPr>
          <p:cNvPr id="6" name="角丸四角形 5"/>
          <p:cNvSpPr/>
          <p:nvPr/>
        </p:nvSpPr>
        <p:spPr>
          <a:xfrm>
            <a:off x="279168" y="908720"/>
            <a:ext cx="4319163"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ＭＳ ゴシック" panose="020B0609070205080204" pitchFamily="49" charset="-128"/>
                <a:ea typeface="ＭＳ ゴシック" panose="020B0609070205080204" pitchFamily="49" charset="-128"/>
              </a:rPr>
              <a:t>①</a:t>
            </a:r>
            <a:r>
              <a:rPr kumimoji="1" lang="ja-JP" altLang="en-US" dirty="0" smtClean="0">
                <a:solidFill>
                  <a:schemeClr val="tx1"/>
                </a:solidFill>
                <a:latin typeface="ＭＳ ゴシック" panose="020B0609070205080204" pitchFamily="49" charset="-128"/>
                <a:ea typeface="ＭＳ ゴシック" panose="020B0609070205080204" pitchFamily="49" charset="-128"/>
              </a:rPr>
              <a:t>授業</a:t>
            </a:r>
            <a:r>
              <a:rPr lang="ja-JP" altLang="en-US" dirty="0">
                <a:solidFill>
                  <a:schemeClr val="tx1"/>
                </a:solidFill>
                <a:latin typeface="ＭＳ ゴシック" panose="020B0609070205080204" pitchFamily="49" charset="-128"/>
                <a:ea typeface="ＭＳ ゴシック" panose="020B0609070205080204" pitchFamily="49" charset="-128"/>
              </a:rPr>
              <a:t>で自分の考え</a:t>
            </a:r>
            <a:r>
              <a:rPr lang="ja-JP" altLang="en-US" dirty="0" smtClean="0">
                <a:solidFill>
                  <a:schemeClr val="tx1"/>
                </a:solidFill>
                <a:latin typeface="ＭＳ ゴシック" panose="020B0609070205080204" pitchFamily="49" charset="-128"/>
                <a:ea typeface="ＭＳ ゴシック" panose="020B0609070205080204" pitchFamily="49" charset="-128"/>
              </a:rPr>
              <a:t>を</a:t>
            </a:r>
            <a:r>
              <a:rPr lang="ja-JP" altLang="en-US" dirty="0">
                <a:solidFill>
                  <a:schemeClr val="tx1"/>
                </a:solidFill>
                <a:latin typeface="ＭＳ ゴシック" panose="020B0609070205080204" pitchFamily="49" charset="-128"/>
                <a:ea typeface="ＭＳ ゴシック" panose="020B0609070205080204" pitchFamily="49" charset="-128"/>
              </a:rPr>
              <a:t>表現</a:t>
            </a:r>
            <a:r>
              <a:rPr lang="ja-JP" altLang="en-US" dirty="0" smtClean="0">
                <a:solidFill>
                  <a:schemeClr val="tx1"/>
                </a:solidFill>
                <a:latin typeface="ＭＳ ゴシック" panose="020B0609070205080204" pitchFamily="49" charset="-128"/>
                <a:ea typeface="ＭＳ ゴシック" panose="020B0609070205080204" pitchFamily="49" charset="-128"/>
              </a:rPr>
              <a:t>させる。</a:t>
            </a:r>
            <a:endParaRPr lang="en-US" altLang="ja-JP" dirty="0">
              <a:solidFill>
                <a:schemeClr val="tx1"/>
              </a:solidFill>
              <a:latin typeface="ＭＳ ゴシック" panose="020B0609070205080204" pitchFamily="49" charset="-128"/>
              <a:ea typeface="ＭＳ ゴシック" panose="020B0609070205080204" pitchFamily="49" charset="-128"/>
            </a:endParaRPr>
          </a:p>
        </p:txBody>
      </p:sp>
      <p:sp>
        <p:nvSpPr>
          <p:cNvPr id="7" name="角丸四角形 6"/>
          <p:cNvSpPr/>
          <p:nvPr/>
        </p:nvSpPr>
        <p:spPr>
          <a:xfrm>
            <a:off x="316191" y="2866771"/>
            <a:ext cx="4319163"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r>
              <a:rPr lang="ja-JP" altLang="en-US" dirty="0">
                <a:solidFill>
                  <a:schemeClr val="tx1"/>
                </a:solidFill>
                <a:latin typeface="ＭＳ ゴシック" panose="020B0609070205080204" pitchFamily="49" charset="-128"/>
                <a:ea typeface="ＭＳ ゴシック" panose="020B0609070205080204" pitchFamily="49" charset="-128"/>
              </a:rPr>
              <a:t>②</a:t>
            </a:r>
            <a:r>
              <a:rPr kumimoji="1" lang="ja-JP" altLang="en-US" spc="-150" dirty="0" smtClean="0">
                <a:solidFill>
                  <a:schemeClr val="tx1"/>
                </a:solidFill>
                <a:latin typeface="ＭＳ ゴシック" panose="020B0609070205080204" pitchFamily="49" charset="-128"/>
                <a:ea typeface="ＭＳ ゴシック" panose="020B0609070205080204" pitchFamily="49" charset="-128"/>
              </a:rPr>
              <a:t>地域の人々と触れ</a:t>
            </a:r>
            <a:r>
              <a:rPr lang="ja-JP" altLang="en-US" spc="-150" dirty="0">
                <a:solidFill>
                  <a:schemeClr val="tx1"/>
                </a:solidFill>
                <a:latin typeface="ＭＳ ゴシック" panose="020B0609070205080204" pitchFamily="49" charset="-128"/>
                <a:ea typeface="ＭＳ ゴシック" panose="020B0609070205080204" pitchFamily="49" charset="-128"/>
              </a:rPr>
              <a:t>合う</a:t>
            </a:r>
            <a:r>
              <a:rPr kumimoji="1" lang="ja-JP" altLang="en-US" spc="-150" dirty="0" smtClean="0">
                <a:solidFill>
                  <a:schemeClr val="tx1"/>
                </a:solidFill>
                <a:latin typeface="ＭＳ ゴシック" panose="020B0609070205080204" pitchFamily="49" charset="-128"/>
                <a:ea typeface="ＭＳ ゴシック" panose="020B0609070205080204" pitchFamily="49" charset="-128"/>
              </a:rPr>
              <a:t>活動を実施する。</a:t>
            </a:r>
            <a:endParaRPr kumimoji="1" lang="en-US" altLang="ja-JP" spc="-150" dirty="0" smtClean="0">
              <a:solidFill>
                <a:schemeClr val="tx1"/>
              </a:solidFill>
              <a:latin typeface="ＭＳ ゴシック" panose="020B0609070205080204" pitchFamily="49" charset="-128"/>
              <a:ea typeface="ＭＳ ゴシック" panose="020B0609070205080204" pitchFamily="49" charset="-128"/>
            </a:endParaRPr>
          </a:p>
        </p:txBody>
      </p:sp>
      <p:sp>
        <p:nvSpPr>
          <p:cNvPr id="10" name="角丸四角形 9"/>
          <p:cNvSpPr/>
          <p:nvPr/>
        </p:nvSpPr>
        <p:spPr>
          <a:xfrm>
            <a:off x="316191" y="4941168"/>
            <a:ext cx="4319163" cy="5760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latin typeface="ＭＳ ゴシック" panose="020B0609070205080204" pitchFamily="49" charset="-128"/>
                <a:ea typeface="ＭＳ ゴシック" panose="020B0609070205080204" pitchFamily="49" charset="-128"/>
              </a:rPr>
              <a:t>③</a:t>
            </a:r>
            <a:r>
              <a:rPr kumimoji="1" lang="ja-JP" altLang="en-US" dirty="0" smtClean="0">
                <a:solidFill>
                  <a:schemeClr val="tx1"/>
                </a:solidFill>
                <a:latin typeface="ＭＳ ゴシック" panose="020B0609070205080204" pitchFamily="49" charset="-128"/>
                <a:ea typeface="ＭＳ ゴシック" panose="020B0609070205080204" pitchFamily="49" charset="-128"/>
              </a:rPr>
              <a:t>異年齢で交流する活動を実施する。</a:t>
            </a:r>
            <a:endParaRPr kumimoji="1" lang="en-US" altLang="ja-JP" dirty="0" smtClean="0">
              <a:solidFill>
                <a:schemeClr val="tx1"/>
              </a:solidFill>
              <a:latin typeface="ＭＳ ゴシック" panose="020B0609070205080204" pitchFamily="49" charset="-128"/>
              <a:ea typeface="ＭＳ ゴシック" panose="020B0609070205080204" pitchFamily="49" charset="-128"/>
            </a:endParaRPr>
          </a:p>
        </p:txBody>
      </p:sp>
      <p:sp>
        <p:nvSpPr>
          <p:cNvPr id="3" name="正方形/長方形 2"/>
          <p:cNvSpPr/>
          <p:nvPr/>
        </p:nvSpPr>
        <p:spPr>
          <a:xfrm>
            <a:off x="915368" y="1583121"/>
            <a:ext cx="5456832" cy="9817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○授業で話合い活動を位置付ける。</a:t>
            </a:r>
            <a:endParaRPr kumimoji="1"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dirty="0">
                <a:solidFill>
                  <a:schemeClr val="tx1"/>
                </a:solidFill>
                <a:latin typeface="HG丸ｺﾞｼｯｸM-PRO" panose="020F0600000000000000" pitchFamily="50" charset="-128"/>
                <a:ea typeface="HG丸ｺﾞｼｯｸM-PRO" panose="020F0600000000000000" pitchFamily="50" charset="-128"/>
              </a:rPr>
              <a:t>　 </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→相手の考えのよいところを見付ける。</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dirty="0">
                <a:solidFill>
                  <a:schemeClr val="tx1"/>
                </a:solidFill>
                <a:latin typeface="HG丸ｺﾞｼｯｸM-PRO" panose="020F0600000000000000" pitchFamily="50" charset="-128"/>
                <a:ea typeface="HG丸ｺﾞｼｯｸM-PRO" panose="020F0600000000000000" pitchFamily="50" charset="-128"/>
              </a:rPr>
              <a:t>　</a:t>
            </a:r>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→考えを出し合い、よりよい考えを導く。</a:t>
            </a:r>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sp>
        <p:nvSpPr>
          <p:cNvPr id="11" name="右矢印 10"/>
          <p:cNvSpPr/>
          <p:nvPr/>
        </p:nvSpPr>
        <p:spPr>
          <a:xfrm>
            <a:off x="215516" y="1542047"/>
            <a:ext cx="684076"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dirty="0" smtClean="0"/>
              <a:t>例えば</a:t>
            </a:r>
            <a:endParaRPr kumimoji="1" lang="ja-JP" altLang="en-US" dirty="0"/>
          </a:p>
        </p:txBody>
      </p:sp>
      <p:sp>
        <p:nvSpPr>
          <p:cNvPr id="13" name="右矢印 12"/>
          <p:cNvSpPr/>
          <p:nvPr/>
        </p:nvSpPr>
        <p:spPr>
          <a:xfrm>
            <a:off x="203660" y="3497030"/>
            <a:ext cx="684076"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dirty="0" smtClean="0"/>
              <a:t>例えば</a:t>
            </a:r>
            <a:endParaRPr kumimoji="1" lang="ja-JP" altLang="en-US" dirty="0"/>
          </a:p>
        </p:txBody>
      </p:sp>
      <p:sp>
        <p:nvSpPr>
          <p:cNvPr id="16" name="正方形/長方形 15"/>
          <p:cNvSpPr/>
          <p:nvPr/>
        </p:nvSpPr>
        <p:spPr>
          <a:xfrm>
            <a:off x="6496446" y="1598981"/>
            <a:ext cx="1992064" cy="330337"/>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r>
              <a:rPr lang="ja-JP" altLang="en-US" dirty="0" smtClean="0">
                <a:solidFill>
                  <a:schemeClr val="tx1"/>
                </a:solidFill>
              </a:rPr>
              <a:t>教師</a:t>
            </a:r>
            <a:r>
              <a:rPr lang="ja-JP" altLang="en-US" dirty="0">
                <a:solidFill>
                  <a:schemeClr val="tx1"/>
                </a:solidFill>
              </a:rPr>
              <a:t>による</a:t>
            </a:r>
            <a:r>
              <a:rPr lang="ja-JP" altLang="en-US" dirty="0" smtClean="0">
                <a:solidFill>
                  <a:schemeClr val="tx1"/>
                </a:solidFill>
              </a:rPr>
              <a:t>指導</a:t>
            </a:r>
            <a:endParaRPr kumimoji="1" lang="en-US" altLang="ja-JP" dirty="0" smtClean="0">
              <a:solidFill>
                <a:schemeClr val="tx1"/>
              </a:solidFill>
            </a:endParaRPr>
          </a:p>
          <a:p>
            <a:endParaRPr kumimoji="1" lang="ja-JP" altLang="en-US" dirty="0">
              <a:solidFill>
                <a:schemeClr val="tx1"/>
              </a:solidFill>
            </a:endParaRPr>
          </a:p>
        </p:txBody>
      </p:sp>
      <p:sp>
        <p:nvSpPr>
          <p:cNvPr id="17" name="正方形/長方形 16"/>
          <p:cNvSpPr/>
          <p:nvPr/>
        </p:nvSpPr>
        <p:spPr>
          <a:xfrm>
            <a:off x="6492407" y="2006957"/>
            <a:ext cx="1992064" cy="585682"/>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r>
              <a:rPr lang="ja-JP" altLang="en-US" dirty="0">
                <a:solidFill>
                  <a:schemeClr val="tx1"/>
                </a:solidFill>
              </a:rPr>
              <a:t>児童</a:t>
            </a:r>
            <a:r>
              <a:rPr lang="ja-JP" altLang="en-US" dirty="0" smtClean="0">
                <a:solidFill>
                  <a:schemeClr val="tx1"/>
                </a:solidFill>
              </a:rPr>
              <a:t>生徒による主体的</a:t>
            </a:r>
            <a:r>
              <a:rPr lang="ja-JP" altLang="en-US" dirty="0">
                <a:solidFill>
                  <a:schemeClr val="tx1"/>
                </a:solidFill>
              </a:rPr>
              <a:t>な</a:t>
            </a:r>
            <a:r>
              <a:rPr lang="ja-JP" altLang="en-US" dirty="0" smtClean="0">
                <a:solidFill>
                  <a:schemeClr val="tx1"/>
                </a:solidFill>
              </a:rPr>
              <a:t>活動</a:t>
            </a:r>
            <a:endParaRPr kumimoji="1" lang="en-US" altLang="ja-JP" dirty="0" smtClean="0">
              <a:solidFill>
                <a:schemeClr val="tx1"/>
              </a:solidFill>
            </a:endParaRPr>
          </a:p>
          <a:p>
            <a:endParaRPr kumimoji="1" lang="ja-JP" altLang="en-US" dirty="0">
              <a:solidFill>
                <a:schemeClr val="tx1"/>
              </a:solidFill>
            </a:endParaRPr>
          </a:p>
        </p:txBody>
      </p:sp>
      <p:sp>
        <p:nvSpPr>
          <p:cNvPr id="18" name="正方形/長方形 17"/>
          <p:cNvSpPr/>
          <p:nvPr/>
        </p:nvSpPr>
        <p:spPr>
          <a:xfrm>
            <a:off x="915368" y="5624784"/>
            <a:ext cx="5456832" cy="9776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学校</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行事などを異年齢で行う。</a:t>
            </a:r>
            <a:endParaRPr kumimoji="1"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dirty="0">
                <a:solidFill>
                  <a:schemeClr val="tx1"/>
                </a:solidFill>
                <a:latin typeface="HG丸ｺﾞｼｯｸM-PRO" panose="020F0600000000000000" pitchFamily="50" charset="-128"/>
                <a:ea typeface="HG丸ｺﾞｼｯｸM-PRO" panose="020F0600000000000000" pitchFamily="50" charset="-128"/>
              </a:rPr>
              <a:t>　 </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→集会活動を異年齢で行う。</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dirty="0">
                <a:solidFill>
                  <a:schemeClr val="tx1"/>
                </a:solidFill>
                <a:latin typeface="HG丸ｺﾞｼｯｸM-PRO" panose="020F0600000000000000" pitchFamily="50" charset="-128"/>
                <a:ea typeface="HG丸ｺﾞｼｯｸM-PRO" panose="020F0600000000000000" pitchFamily="50" charset="-128"/>
              </a:rPr>
              <a:t>　</a:t>
            </a:r>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→異なる校種による交流活動を行う。</a:t>
            </a:r>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sp>
        <p:nvSpPr>
          <p:cNvPr id="19" name="右矢印 18"/>
          <p:cNvSpPr/>
          <p:nvPr/>
        </p:nvSpPr>
        <p:spPr>
          <a:xfrm>
            <a:off x="215516" y="5555759"/>
            <a:ext cx="684076" cy="10081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ja-JP" altLang="en-US" dirty="0" smtClean="0"/>
              <a:t>例えば</a:t>
            </a:r>
            <a:endParaRPr kumimoji="1" lang="ja-JP" altLang="en-US" dirty="0"/>
          </a:p>
        </p:txBody>
      </p:sp>
      <p:sp>
        <p:nvSpPr>
          <p:cNvPr id="20" name="正方形/長方形 19"/>
          <p:cNvSpPr/>
          <p:nvPr/>
        </p:nvSpPr>
        <p:spPr>
          <a:xfrm>
            <a:off x="915368" y="3580369"/>
            <a:ext cx="5456832" cy="9817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○学校行事などを地域の人々と一緒に行う。</a:t>
            </a:r>
            <a:endParaRPr kumimoji="1"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dirty="0">
                <a:solidFill>
                  <a:schemeClr val="tx1"/>
                </a:solidFill>
                <a:latin typeface="HG丸ｺﾞｼｯｸM-PRO" panose="020F0600000000000000" pitchFamily="50" charset="-128"/>
                <a:ea typeface="HG丸ｺﾞｼｯｸM-PRO" panose="020F0600000000000000" pitchFamily="50" charset="-128"/>
              </a:rPr>
              <a:t>　 </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→清掃活動などの</a:t>
            </a:r>
            <a:r>
              <a:rPr lang="ja-JP" altLang="en-US" u="sng" dirty="0" smtClean="0">
                <a:solidFill>
                  <a:schemeClr val="tx1"/>
                </a:solidFill>
                <a:latin typeface="HG丸ｺﾞｼｯｸM-PRO" panose="020F0600000000000000" pitchFamily="50" charset="-128"/>
                <a:ea typeface="HG丸ｺﾞｼｯｸM-PRO" panose="020F0600000000000000" pitchFamily="50" charset="-128"/>
              </a:rPr>
              <a:t>ボランティア活動</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を行う。</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dirty="0">
                <a:solidFill>
                  <a:schemeClr val="tx1"/>
                </a:solidFill>
                <a:latin typeface="HG丸ｺﾞｼｯｸM-PRO" panose="020F0600000000000000" pitchFamily="50" charset="-128"/>
                <a:ea typeface="HG丸ｺﾞｼｯｸM-PRO" panose="020F0600000000000000" pitchFamily="50" charset="-128"/>
              </a:rPr>
              <a:t>　</a:t>
            </a:r>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 </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a:t>
            </a:r>
            <a:r>
              <a:rPr lang="ja-JP" altLang="en-US" dirty="0">
                <a:solidFill>
                  <a:schemeClr val="tx1"/>
                </a:solidFill>
                <a:latin typeface="HG丸ｺﾞｼｯｸM-PRO" panose="020F0600000000000000" pitchFamily="50" charset="-128"/>
                <a:ea typeface="HG丸ｺﾞｼｯｸM-PRO" panose="020F0600000000000000" pitchFamily="50" charset="-128"/>
              </a:rPr>
              <a:t>学習</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成果を提言する。</a:t>
            </a:r>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sp>
        <p:nvSpPr>
          <p:cNvPr id="22" name="正方形/長方形 21"/>
          <p:cNvSpPr/>
          <p:nvPr/>
        </p:nvSpPr>
        <p:spPr>
          <a:xfrm>
            <a:off x="4779274" y="1079122"/>
            <a:ext cx="3711619" cy="405662"/>
          </a:xfrm>
          <a:prstGeom prst="rect">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dirty="0" smtClean="0">
                <a:solidFill>
                  <a:schemeClr val="tx1"/>
                </a:solidFill>
              </a:rPr>
              <a:t>主に各教科等で行う。</a:t>
            </a:r>
            <a:endParaRPr kumimoji="1" lang="en-US" altLang="ja-JP" dirty="0" smtClean="0">
              <a:solidFill>
                <a:schemeClr val="tx1"/>
              </a:solidFill>
            </a:endParaRPr>
          </a:p>
          <a:p>
            <a:endParaRPr kumimoji="1" lang="ja-JP" altLang="en-US" dirty="0">
              <a:solidFill>
                <a:schemeClr val="tx1"/>
              </a:solidFill>
            </a:endParaRPr>
          </a:p>
        </p:txBody>
      </p:sp>
      <p:sp>
        <p:nvSpPr>
          <p:cNvPr id="23" name="正方形/長方形 22"/>
          <p:cNvSpPr/>
          <p:nvPr/>
        </p:nvSpPr>
        <p:spPr>
          <a:xfrm>
            <a:off x="4755966" y="3037173"/>
            <a:ext cx="3711619" cy="405662"/>
          </a:xfrm>
          <a:prstGeom prst="rect">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dirty="0" smtClean="0">
                <a:solidFill>
                  <a:schemeClr val="tx1"/>
                </a:solidFill>
              </a:rPr>
              <a:t>各教科等及びその他で行う。</a:t>
            </a:r>
            <a:endParaRPr kumimoji="1" lang="en-US" altLang="ja-JP" dirty="0" smtClean="0">
              <a:solidFill>
                <a:schemeClr val="tx1"/>
              </a:solidFill>
            </a:endParaRPr>
          </a:p>
          <a:p>
            <a:endParaRPr kumimoji="1" lang="ja-JP" altLang="en-US" dirty="0">
              <a:solidFill>
                <a:schemeClr val="tx1"/>
              </a:solidFill>
            </a:endParaRPr>
          </a:p>
        </p:txBody>
      </p:sp>
      <p:sp>
        <p:nvSpPr>
          <p:cNvPr id="26" name="正方形/長方形 25"/>
          <p:cNvSpPr/>
          <p:nvPr/>
        </p:nvSpPr>
        <p:spPr>
          <a:xfrm>
            <a:off x="6515498" y="3966622"/>
            <a:ext cx="1992064" cy="585682"/>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r>
              <a:rPr lang="ja-JP" altLang="en-US" dirty="0" smtClean="0">
                <a:solidFill>
                  <a:schemeClr val="tx1"/>
                </a:solidFill>
              </a:rPr>
              <a:t>児童生徒による主体的な活動</a:t>
            </a:r>
            <a:endParaRPr kumimoji="1" lang="en-US" altLang="ja-JP" dirty="0" smtClean="0">
              <a:solidFill>
                <a:schemeClr val="tx1"/>
              </a:solidFill>
            </a:endParaRPr>
          </a:p>
          <a:p>
            <a:endParaRPr kumimoji="1" lang="ja-JP" altLang="en-US" dirty="0">
              <a:solidFill>
                <a:schemeClr val="tx1"/>
              </a:solidFill>
            </a:endParaRPr>
          </a:p>
        </p:txBody>
      </p:sp>
      <p:sp>
        <p:nvSpPr>
          <p:cNvPr id="30" name="正方形/長方形 29"/>
          <p:cNvSpPr/>
          <p:nvPr/>
        </p:nvSpPr>
        <p:spPr>
          <a:xfrm>
            <a:off x="6511459" y="3580369"/>
            <a:ext cx="1992064" cy="312947"/>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r>
              <a:rPr lang="ja-JP" altLang="en-US" dirty="0" smtClean="0">
                <a:solidFill>
                  <a:schemeClr val="tx1"/>
                </a:solidFill>
              </a:rPr>
              <a:t>教師による指導</a:t>
            </a:r>
            <a:endParaRPr kumimoji="1" lang="en-US" altLang="ja-JP" dirty="0" smtClean="0">
              <a:solidFill>
                <a:schemeClr val="tx1"/>
              </a:solidFill>
            </a:endParaRPr>
          </a:p>
          <a:p>
            <a:endParaRPr kumimoji="1" lang="ja-JP" altLang="en-US" dirty="0">
              <a:solidFill>
                <a:schemeClr val="tx1"/>
              </a:solidFill>
            </a:endParaRPr>
          </a:p>
        </p:txBody>
      </p:sp>
      <p:sp>
        <p:nvSpPr>
          <p:cNvPr id="31" name="正方形/長方形 30"/>
          <p:cNvSpPr/>
          <p:nvPr/>
        </p:nvSpPr>
        <p:spPr>
          <a:xfrm>
            <a:off x="6506696" y="5643257"/>
            <a:ext cx="1992064" cy="281311"/>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r>
              <a:rPr lang="ja-JP" altLang="en-US" dirty="0" smtClean="0">
                <a:solidFill>
                  <a:schemeClr val="tx1"/>
                </a:solidFill>
              </a:rPr>
              <a:t>教師による指導</a:t>
            </a:r>
            <a:endParaRPr kumimoji="1" lang="en-US" altLang="ja-JP" dirty="0" smtClean="0">
              <a:solidFill>
                <a:schemeClr val="tx1"/>
              </a:solidFill>
            </a:endParaRPr>
          </a:p>
          <a:p>
            <a:endParaRPr kumimoji="1" lang="ja-JP" altLang="en-US" dirty="0">
              <a:solidFill>
                <a:schemeClr val="tx1"/>
              </a:solidFill>
            </a:endParaRPr>
          </a:p>
        </p:txBody>
      </p:sp>
      <p:sp>
        <p:nvSpPr>
          <p:cNvPr id="32" name="正方形/長方形 31"/>
          <p:cNvSpPr/>
          <p:nvPr/>
        </p:nvSpPr>
        <p:spPr>
          <a:xfrm>
            <a:off x="6506261" y="6016726"/>
            <a:ext cx="1992064" cy="585682"/>
          </a:xfrm>
          <a:prstGeom prst="rect">
            <a:avLst/>
          </a:prstGeom>
          <a:solidFill>
            <a:schemeClr val="bg1"/>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t" anchorCtr="0"/>
          <a:lstStyle/>
          <a:p>
            <a:r>
              <a:rPr lang="ja-JP" altLang="en-US" dirty="0" smtClean="0">
                <a:solidFill>
                  <a:schemeClr val="tx1"/>
                </a:solidFill>
              </a:rPr>
              <a:t>児童生徒による主体的な活動</a:t>
            </a:r>
            <a:endParaRPr kumimoji="1" lang="en-US" altLang="ja-JP" dirty="0" smtClean="0">
              <a:solidFill>
                <a:schemeClr val="tx1"/>
              </a:solidFill>
            </a:endParaRPr>
          </a:p>
          <a:p>
            <a:endParaRPr kumimoji="1" lang="ja-JP" altLang="en-US" dirty="0">
              <a:solidFill>
                <a:schemeClr val="tx1"/>
              </a:solidFill>
            </a:endParaRPr>
          </a:p>
        </p:txBody>
      </p:sp>
      <p:sp>
        <p:nvSpPr>
          <p:cNvPr id="25" name="正方形/長方形 24"/>
          <p:cNvSpPr/>
          <p:nvPr/>
        </p:nvSpPr>
        <p:spPr>
          <a:xfrm>
            <a:off x="4779274" y="5107491"/>
            <a:ext cx="3711619" cy="405662"/>
          </a:xfrm>
          <a:prstGeom prst="rect">
            <a:avLst/>
          </a:pr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dirty="0" smtClean="0">
                <a:solidFill>
                  <a:schemeClr val="tx1"/>
                </a:solidFill>
              </a:rPr>
              <a:t>各教科等及びその他で行う。</a:t>
            </a:r>
            <a:endParaRPr kumimoji="1" lang="en-US" altLang="ja-JP" dirty="0" smtClean="0">
              <a:solidFill>
                <a:schemeClr val="tx1"/>
              </a:solidFill>
            </a:endParaRPr>
          </a:p>
          <a:p>
            <a:endParaRPr kumimoji="1" lang="ja-JP" altLang="en-US" dirty="0">
              <a:solidFill>
                <a:schemeClr val="tx1"/>
              </a:solidFill>
            </a:endParaRPr>
          </a:p>
        </p:txBody>
      </p:sp>
    </p:spTree>
    <p:extLst>
      <p:ext uri="{BB962C8B-B14F-4D97-AF65-F5344CB8AC3E}">
        <p14:creationId xmlns:p14="http://schemas.microsoft.com/office/powerpoint/2010/main" val="24903726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30427" y="116632"/>
            <a:ext cx="697744" cy="1008112"/>
          </a:xfrm>
          <a:prstGeom prst="rect">
            <a:avLst/>
          </a:prstGeom>
        </p:spPr>
      </p:pic>
      <p:sp>
        <p:nvSpPr>
          <p:cNvPr id="7" name="角丸四角形吹き出し 6"/>
          <p:cNvSpPr/>
          <p:nvPr/>
        </p:nvSpPr>
        <p:spPr>
          <a:xfrm>
            <a:off x="107504" y="116632"/>
            <a:ext cx="7920880" cy="633157"/>
          </a:xfrm>
          <a:prstGeom prst="wedgeRoundRectCallout">
            <a:avLst>
              <a:gd name="adj1" fmla="val 53263"/>
              <a:gd name="adj2" fmla="val 24019"/>
              <a:gd name="adj3" fmla="val 16667"/>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dirty="0" smtClean="0"/>
              <a:t>ボランティア活動が、どうしていじめの未然防止につながるのでしょうか。</a:t>
            </a:r>
            <a:endParaRPr kumimoji="1" lang="ja-JP" altLang="en-US" sz="2000" dirty="0"/>
          </a:p>
        </p:txBody>
      </p:sp>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0126" y="933980"/>
            <a:ext cx="612362" cy="1011218"/>
          </a:xfrm>
          <a:prstGeom prst="rect">
            <a:avLst/>
          </a:prstGeom>
        </p:spPr>
      </p:pic>
      <p:sp>
        <p:nvSpPr>
          <p:cNvPr id="10" name="角丸四角形吹き出し 9"/>
          <p:cNvSpPr/>
          <p:nvPr/>
        </p:nvSpPr>
        <p:spPr>
          <a:xfrm>
            <a:off x="1835696" y="908720"/>
            <a:ext cx="6336704" cy="936104"/>
          </a:xfrm>
          <a:prstGeom prst="wedgeRoundRectCallout">
            <a:avLst>
              <a:gd name="adj1" fmla="val -56246"/>
              <a:gd name="adj2" fmla="val 17112"/>
              <a:gd name="adj3" fmla="val 1666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smtClean="0">
                <a:solidFill>
                  <a:srgbClr val="FF0000"/>
                </a:solidFill>
              </a:rPr>
              <a:t>ただ、実践するだけではなく、いじめの未然防止につながるよう、指導上の工夫が必要です。</a:t>
            </a:r>
            <a:endParaRPr kumimoji="1" lang="ja-JP" altLang="en-US" sz="2000" b="1" dirty="0">
              <a:solidFill>
                <a:srgbClr val="FF0000"/>
              </a:solidFill>
            </a:endParaRPr>
          </a:p>
        </p:txBody>
      </p:sp>
      <p:sp>
        <p:nvSpPr>
          <p:cNvPr id="12" name="ホームベース 11"/>
          <p:cNvSpPr/>
          <p:nvPr/>
        </p:nvSpPr>
        <p:spPr>
          <a:xfrm rot="5400000">
            <a:off x="928975" y="2481607"/>
            <a:ext cx="2119303" cy="3582563"/>
          </a:xfrm>
          <a:prstGeom prst="homePlate">
            <a:avLst>
              <a:gd name="adj" fmla="val 13676"/>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テキスト ボックス 13"/>
          <p:cNvSpPr txBox="1"/>
          <p:nvPr/>
        </p:nvSpPr>
        <p:spPr>
          <a:xfrm>
            <a:off x="236307" y="3237866"/>
            <a:ext cx="3485607" cy="1785104"/>
          </a:xfrm>
          <a:prstGeom prst="rect">
            <a:avLst/>
          </a:prstGeom>
          <a:solidFill>
            <a:schemeClr val="accent5">
              <a:lumMod val="20000"/>
              <a:lumOff val="80000"/>
            </a:schemeClr>
          </a:solidFill>
        </p:spPr>
        <p:txBody>
          <a:bodyPr wrap="square" rtlCol="0">
            <a:spAutoFit/>
          </a:bodyPr>
          <a:lstStyle/>
          <a:p>
            <a:pPr algn="ctr">
              <a:lnSpc>
                <a:spcPts val="2200"/>
              </a:lnSpc>
            </a:pPr>
            <a:r>
              <a:rPr kumimoji="1" lang="en-US" altLang="ja-JP" dirty="0" smtClean="0">
                <a:latin typeface="ＭＳ ゴシック" panose="020B0609070205080204" pitchFamily="49" charset="-128"/>
                <a:ea typeface="ＭＳ ゴシック" panose="020B0609070205080204" pitchFamily="49" charset="-128"/>
              </a:rPr>
              <a:t>【</a:t>
            </a:r>
            <a:r>
              <a:rPr kumimoji="1" lang="ja-JP" altLang="en-US" dirty="0" smtClean="0">
                <a:latin typeface="ＭＳ ゴシック" panose="020B0609070205080204" pitchFamily="49" charset="-128"/>
                <a:ea typeface="ＭＳ ゴシック" panose="020B0609070205080204" pitchFamily="49" charset="-128"/>
              </a:rPr>
              <a:t>活動</a:t>
            </a:r>
            <a:r>
              <a:rPr kumimoji="1" lang="en-US" altLang="ja-JP" dirty="0" smtClean="0">
                <a:latin typeface="ＭＳ ゴシック" panose="020B0609070205080204" pitchFamily="49" charset="-128"/>
                <a:ea typeface="ＭＳ ゴシック" panose="020B0609070205080204" pitchFamily="49" charset="-128"/>
              </a:rPr>
              <a:t>】</a:t>
            </a:r>
          </a:p>
          <a:p>
            <a:pPr>
              <a:lnSpc>
                <a:spcPts val="2200"/>
              </a:lnSpc>
            </a:pPr>
            <a:r>
              <a:rPr kumimoji="1" lang="ja-JP" altLang="en-US" sz="2000" dirty="0" smtClean="0">
                <a:latin typeface="ＭＳ ゴシック" panose="020B0609070205080204" pitchFamily="49" charset="-128"/>
                <a:ea typeface="ＭＳ ゴシック" panose="020B0609070205080204" pitchFamily="49" charset="-128"/>
              </a:rPr>
              <a:t>・児童生徒一人一人に役割が</a:t>
            </a:r>
            <a:endParaRPr kumimoji="1" lang="en-US" altLang="ja-JP" sz="2000" dirty="0" smtClean="0">
              <a:latin typeface="ＭＳ ゴシック" panose="020B0609070205080204" pitchFamily="49" charset="-128"/>
              <a:ea typeface="ＭＳ ゴシック" panose="020B0609070205080204" pitchFamily="49" charset="-128"/>
            </a:endParaRPr>
          </a:p>
          <a:p>
            <a:pPr>
              <a:lnSpc>
                <a:spcPts val="2200"/>
              </a:lnSpc>
            </a:pPr>
            <a:r>
              <a:rPr lang="ja-JP" altLang="en-US" sz="2000" dirty="0">
                <a:latin typeface="ＭＳ ゴシック" panose="020B0609070205080204" pitchFamily="49" charset="-128"/>
                <a:ea typeface="ＭＳ ゴシック" panose="020B0609070205080204" pitchFamily="49" charset="-128"/>
              </a:rPr>
              <a:t>　</a:t>
            </a:r>
            <a:r>
              <a:rPr kumimoji="1" lang="ja-JP" altLang="en-US" sz="2000" dirty="0" smtClean="0">
                <a:latin typeface="ＭＳ ゴシック" panose="020B0609070205080204" pitchFamily="49" charset="-128"/>
                <a:ea typeface="ＭＳ ゴシック" panose="020B0609070205080204" pitchFamily="49" charset="-128"/>
              </a:rPr>
              <a:t>あること。</a:t>
            </a:r>
            <a:endParaRPr kumimoji="1" lang="en-US" altLang="ja-JP" sz="2000" dirty="0" smtClean="0">
              <a:latin typeface="ＭＳ ゴシック" panose="020B0609070205080204" pitchFamily="49" charset="-128"/>
              <a:ea typeface="ＭＳ ゴシック" panose="020B0609070205080204" pitchFamily="49" charset="-128"/>
            </a:endParaRPr>
          </a:p>
          <a:p>
            <a:pPr>
              <a:lnSpc>
                <a:spcPts val="2200"/>
              </a:lnSpc>
            </a:pPr>
            <a:r>
              <a:rPr lang="ja-JP" altLang="en-US" sz="2000" dirty="0" smtClean="0">
                <a:latin typeface="ＭＳ ゴシック" panose="020B0609070205080204" pitchFamily="49" charset="-128"/>
                <a:ea typeface="ＭＳ ゴシック" panose="020B0609070205080204" pitchFamily="49" charset="-128"/>
              </a:rPr>
              <a:t>・適切な支援や励ましの言葉</a:t>
            </a:r>
            <a:endParaRPr lang="en-US" altLang="ja-JP" sz="2000" dirty="0" smtClean="0">
              <a:latin typeface="ＭＳ ゴシック" panose="020B0609070205080204" pitchFamily="49" charset="-128"/>
              <a:ea typeface="ＭＳ ゴシック" panose="020B0609070205080204" pitchFamily="49" charset="-128"/>
            </a:endParaRPr>
          </a:p>
          <a:p>
            <a:pPr>
              <a:lnSpc>
                <a:spcPts val="2200"/>
              </a:lnSpc>
            </a:pPr>
            <a:r>
              <a:rPr lang="ja-JP" altLang="en-US" sz="2000" dirty="0">
                <a:latin typeface="ＭＳ ゴシック" panose="020B0609070205080204" pitchFamily="49" charset="-128"/>
                <a:ea typeface="ＭＳ ゴシック" panose="020B0609070205080204" pitchFamily="49" charset="-128"/>
              </a:rPr>
              <a:t>　</a:t>
            </a:r>
            <a:r>
              <a:rPr lang="ja-JP" altLang="en-US" sz="2000" dirty="0" smtClean="0">
                <a:latin typeface="ＭＳ ゴシック" panose="020B0609070205080204" pitchFamily="49" charset="-128"/>
                <a:ea typeface="ＭＳ ゴシック" panose="020B0609070205080204" pitchFamily="49" charset="-128"/>
              </a:rPr>
              <a:t>など肯定的に評価される場</a:t>
            </a:r>
            <a:endParaRPr lang="en-US" altLang="ja-JP" sz="2000" dirty="0" smtClean="0">
              <a:latin typeface="ＭＳ ゴシック" panose="020B0609070205080204" pitchFamily="49" charset="-128"/>
              <a:ea typeface="ＭＳ ゴシック" panose="020B0609070205080204" pitchFamily="49" charset="-128"/>
            </a:endParaRPr>
          </a:p>
          <a:p>
            <a:pPr>
              <a:lnSpc>
                <a:spcPts val="2200"/>
              </a:lnSpc>
            </a:pPr>
            <a:r>
              <a:rPr lang="ja-JP" altLang="en-US" sz="2000" dirty="0">
                <a:latin typeface="ＭＳ ゴシック" panose="020B0609070205080204" pitchFamily="49" charset="-128"/>
                <a:ea typeface="ＭＳ ゴシック" panose="020B0609070205080204" pitchFamily="49" charset="-128"/>
              </a:rPr>
              <a:t>　</a:t>
            </a:r>
            <a:r>
              <a:rPr lang="ja-JP" altLang="en-US" sz="2000" dirty="0" smtClean="0">
                <a:latin typeface="ＭＳ ゴシック" panose="020B0609070205080204" pitchFamily="49" charset="-128"/>
                <a:ea typeface="ＭＳ ゴシック" panose="020B0609070205080204" pitchFamily="49" charset="-128"/>
              </a:rPr>
              <a:t>面があること。</a:t>
            </a:r>
            <a:endParaRPr kumimoji="1" lang="ja-JP" altLang="en-US" sz="2000" dirty="0"/>
          </a:p>
        </p:txBody>
      </p:sp>
      <p:pic>
        <p:nvPicPr>
          <p:cNvPr id="16" name="Picture 4" descr="C:\Users\438924\Pictures\gir_soft6-5.g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330217" y="3445159"/>
            <a:ext cx="977338" cy="11166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26" name="Picture 2" descr="C:\Users\438924\Pictures\high_school4_soft.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59270" y="4797153"/>
            <a:ext cx="1965402" cy="1242134"/>
          </a:xfrm>
          <a:prstGeom prst="rect">
            <a:avLst/>
          </a:prstGeom>
          <a:noFill/>
          <a:extLst>
            <a:ext uri="{909E8E84-426E-40dd-AFC4-6F175D3DCCD1}">
              <a14:hiddenFill xmlns="" xmlns:a14="http://schemas.microsoft.com/office/drawing/2010/main">
                <a:solidFill>
                  <a:srgbClr val="FFFFFF"/>
                </a:solidFill>
              </a14:hiddenFill>
            </a:ext>
          </a:extLst>
        </p:spPr>
      </p:pic>
      <p:sp>
        <p:nvSpPr>
          <p:cNvPr id="20" name="ホームベース 19"/>
          <p:cNvSpPr/>
          <p:nvPr/>
        </p:nvSpPr>
        <p:spPr>
          <a:xfrm rot="5400000">
            <a:off x="1321509" y="4238104"/>
            <a:ext cx="1393690" cy="3582563"/>
          </a:xfrm>
          <a:prstGeom prst="homePlate">
            <a:avLst>
              <a:gd name="adj" fmla="val 21006"/>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テキスト ボックス 20"/>
          <p:cNvSpPr txBox="1"/>
          <p:nvPr/>
        </p:nvSpPr>
        <p:spPr>
          <a:xfrm>
            <a:off x="174463" y="5418220"/>
            <a:ext cx="3485607" cy="1118255"/>
          </a:xfrm>
          <a:prstGeom prst="rect">
            <a:avLst/>
          </a:prstGeom>
          <a:noFill/>
        </p:spPr>
        <p:txBody>
          <a:bodyPr wrap="square" rtlCol="0">
            <a:spAutoFit/>
          </a:bodyPr>
          <a:lstStyle/>
          <a:p>
            <a:pPr algn="ctr">
              <a:lnSpc>
                <a:spcPts val="2000"/>
              </a:lnSpc>
            </a:pPr>
            <a:r>
              <a:rPr kumimoji="1" lang="en-US" altLang="ja-JP" sz="2000" dirty="0" smtClean="0">
                <a:latin typeface="ＭＳ ゴシック" panose="020B0609070205080204" pitchFamily="49" charset="-128"/>
                <a:ea typeface="ＭＳ ゴシック" panose="020B0609070205080204" pitchFamily="49" charset="-128"/>
              </a:rPr>
              <a:t>【</a:t>
            </a:r>
            <a:r>
              <a:rPr kumimoji="1" lang="ja-JP" altLang="en-US" sz="2000" spc="-300" dirty="0" smtClean="0">
                <a:latin typeface="ＭＳ ゴシック" panose="020B0609070205080204" pitchFamily="49" charset="-128"/>
                <a:ea typeface="ＭＳ ゴシック" panose="020B0609070205080204" pitchFamily="49" charset="-128"/>
              </a:rPr>
              <a:t>振り返り（シェアリング）</a:t>
            </a:r>
            <a:r>
              <a:rPr kumimoji="1" lang="en-US" altLang="ja-JP" sz="2000" dirty="0" smtClean="0">
                <a:latin typeface="ＭＳ ゴシック" panose="020B0609070205080204" pitchFamily="49" charset="-128"/>
                <a:ea typeface="ＭＳ ゴシック" panose="020B0609070205080204" pitchFamily="49" charset="-128"/>
              </a:rPr>
              <a:t>】</a:t>
            </a:r>
          </a:p>
          <a:p>
            <a:pPr>
              <a:lnSpc>
                <a:spcPts val="2000"/>
              </a:lnSpc>
            </a:pPr>
            <a:r>
              <a:rPr lang="ja-JP" altLang="en-US" sz="2000" dirty="0" smtClean="0">
                <a:latin typeface="ＭＳ ゴシック" panose="020B0609070205080204" pitchFamily="49" charset="-128"/>
                <a:ea typeface="ＭＳ ゴシック" panose="020B0609070205080204" pitchFamily="49" charset="-128"/>
              </a:rPr>
              <a:t>・自分の頑張りや仲間の頑張</a:t>
            </a:r>
            <a:endParaRPr lang="en-US" altLang="ja-JP" sz="2000" dirty="0" smtClean="0">
              <a:latin typeface="ＭＳ ゴシック" panose="020B0609070205080204" pitchFamily="49" charset="-128"/>
              <a:ea typeface="ＭＳ ゴシック" panose="020B0609070205080204" pitchFamily="49" charset="-128"/>
            </a:endParaRPr>
          </a:p>
          <a:p>
            <a:pPr>
              <a:lnSpc>
                <a:spcPts val="2000"/>
              </a:lnSpc>
            </a:pPr>
            <a:r>
              <a:rPr lang="ja-JP" altLang="en-US" sz="2000" dirty="0">
                <a:latin typeface="ＭＳ ゴシック" panose="020B0609070205080204" pitchFamily="49" charset="-128"/>
                <a:ea typeface="ＭＳ ゴシック" panose="020B0609070205080204" pitchFamily="49" charset="-128"/>
              </a:rPr>
              <a:t>　</a:t>
            </a:r>
            <a:r>
              <a:rPr lang="ja-JP" altLang="en-US" sz="2000" dirty="0" err="1" smtClean="0">
                <a:latin typeface="ＭＳ ゴシック" panose="020B0609070205080204" pitchFamily="49" charset="-128"/>
                <a:ea typeface="ＭＳ ゴシック" panose="020B0609070205080204" pitchFamily="49" charset="-128"/>
              </a:rPr>
              <a:t>りを</a:t>
            </a:r>
            <a:r>
              <a:rPr lang="ja-JP" altLang="en-US" sz="2000" dirty="0" smtClean="0">
                <a:latin typeface="ＭＳ ゴシック" panose="020B0609070205080204" pitchFamily="49" charset="-128"/>
                <a:ea typeface="ＭＳ ゴシック" panose="020B0609070205080204" pitchFamily="49" charset="-128"/>
              </a:rPr>
              <a:t>認めたり、気付いたり</a:t>
            </a:r>
            <a:endParaRPr lang="en-US" altLang="ja-JP" sz="2000" dirty="0" smtClean="0">
              <a:latin typeface="ＭＳ ゴシック" panose="020B0609070205080204" pitchFamily="49" charset="-128"/>
              <a:ea typeface="ＭＳ ゴシック" panose="020B0609070205080204" pitchFamily="49" charset="-128"/>
            </a:endParaRPr>
          </a:p>
          <a:p>
            <a:pPr>
              <a:lnSpc>
                <a:spcPts val="2000"/>
              </a:lnSpc>
            </a:pPr>
            <a:r>
              <a:rPr lang="ja-JP" altLang="en-US" sz="2000" dirty="0">
                <a:latin typeface="ＭＳ ゴシック" panose="020B0609070205080204" pitchFamily="49" charset="-128"/>
                <a:ea typeface="ＭＳ ゴシック" panose="020B0609070205080204" pitchFamily="49" charset="-128"/>
              </a:rPr>
              <a:t>　</a:t>
            </a:r>
            <a:r>
              <a:rPr lang="ja-JP" altLang="en-US" sz="2000" dirty="0" smtClean="0">
                <a:latin typeface="ＭＳ ゴシック" panose="020B0609070205080204" pitchFamily="49" charset="-128"/>
                <a:ea typeface="ＭＳ ゴシック" panose="020B0609070205080204" pitchFamily="49" charset="-128"/>
              </a:rPr>
              <a:t>する場面があること。</a:t>
            </a:r>
            <a:endParaRPr kumimoji="1" lang="ja-JP" altLang="en-US" sz="2000" dirty="0"/>
          </a:p>
        </p:txBody>
      </p:sp>
      <p:sp>
        <p:nvSpPr>
          <p:cNvPr id="22" name="角丸四角形吹き出し 21"/>
          <p:cNvSpPr/>
          <p:nvPr/>
        </p:nvSpPr>
        <p:spPr>
          <a:xfrm>
            <a:off x="6204965" y="3537012"/>
            <a:ext cx="2782742" cy="932929"/>
          </a:xfrm>
          <a:prstGeom prst="wedgeRoundRectCallout">
            <a:avLst>
              <a:gd name="adj1" fmla="val -71501"/>
              <a:gd name="adj2" fmla="val -14408"/>
              <a:gd name="adj3" fmla="val 16667"/>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a:lstStyle/>
          <a:p>
            <a:pPr algn="just" eaLnBrk="1" hangingPunct="1">
              <a:spcBef>
                <a:spcPct val="20000"/>
              </a:spcBef>
              <a:buClr>
                <a:srgbClr val="2D5902"/>
              </a:buClr>
              <a:buFont typeface="Wingdings" panose="05000000000000000000" pitchFamily="2" charset="2"/>
              <a:buNone/>
              <a:defRPr/>
            </a:pPr>
            <a:r>
              <a:rPr lang="ja-JP" altLang="en-US" sz="1600" b="1" dirty="0" smtClean="0">
                <a:solidFill>
                  <a:schemeClr val="tx1"/>
                </a:solidFill>
                <a:latin typeface="HG丸ｺﾞｼｯｸM-PRO" pitchFamily="50" charset="-128"/>
                <a:ea typeface="HG丸ｺﾞｼｯｸM-PRO" pitchFamily="50" charset="-128"/>
              </a:rPr>
              <a:t>一緒に活動したおばさんにほめられちゃった。頑張ってよかった。</a:t>
            </a:r>
            <a:endParaRPr lang="ja-JP" altLang="en-US" sz="1600" b="1" dirty="0">
              <a:solidFill>
                <a:schemeClr val="tx1"/>
              </a:solidFill>
              <a:latin typeface="HG丸ｺﾞｼｯｸM-PRO" pitchFamily="50" charset="-128"/>
              <a:ea typeface="HG丸ｺﾞｼｯｸM-PRO" pitchFamily="50" charset="-128"/>
            </a:endParaRPr>
          </a:p>
        </p:txBody>
      </p:sp>
      <p:sp>
        <p:nvSpPr>
          <p:cNvPr id="23" name="角丸四角形吹き出し 22"/>
          <p:cNvSpPr/>
          <p:nvPr/>
        </p:nvSpPr>
        <p:spPr>
          <a:xfrm>
            <a:off x="6220486" y="4797155"/>
            <a:ext cx="2782742" cy="766540"/>
          </a:xfrm>
          <a:prstGeom prst="wedgeRoundRectCallout">
            <a:avLst>
              <a:gd name="adj1" fmla="val -63867"/>
              <a:gd name="adj2" fmla="val -3518"/>
              <a:gd name="adj3" fmla="val 16667"/>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a:lstStyle/>
          <a:p>
            <a:pPr algn="just" eaLnBrk="1" hangingPunct="1">
              <a:spcBef>
                <a:spcPct val="20000"/>
              </a:spcBef>
              <a:buClr>
                <a:srgbClr val="2D5902"/>
              </a:buClr>
              <a:buFont typeface="Wingdings" panose="05000000000000000000" pitchFamily="2" charset="2"/>
              <a:buNone/>
              <a:defRPr/>
            </a:pPr>
            <a:r>
              <a:rPr lang="ja-JP" altLang="en-US" sz="1600" b="1" dirty="0">
                <a:solidFill>
                  <a:schemeClr val="tx1"/>
                </a:solidFill>
                <a:latin typeface="HG丸ｺﾞｼｯｸM-PRO" pitchFamily="50" charset="-128"/>
                <a:ea typeface="HG丸ｺﾞｼｯｸM-PRO" pitchFamily="50" charset="-128"/>
              </a:rPr>
              <a:t>思ってた</a:t>
            </a:r>
            <a:r>
              <a:rPr lang="ja-JP" altLang="en-US" sz="1600" b="1" dirty="0" smtClean="0">
                <a:solidFill>
                  <a:schemeClr val="tx1"/>
                </a:solidFill>
                <a:latin typeface="HG丸ｺﾞｼｯｸM-PRO" pitchFamily="50" charset="-128"/>
                <a:ea typeface="HG丸ｺﾞｼｯｸM-PRO" pitchFamily="50" charset="-128"/>
              </a:rPr>
              <a:t>より、頑張ることができたよ。</a:t>
            </a:r>
            <a:endParaRPr lang="ja-JP" altLang="en-US" sz="1600" b="1" dirty="0">
              <a:solidFill>
                <a:schemeClr val="tx1"/>
              </a:solidFill>
              <a:latin typeface="HG丸ｺﾞｼｯｸM-PRO" pitchFamily="50" charset="-128"/>
              <a:ea typeface="HG丸ｺﾞｼｯｸM-PRO" pitchFamily="50" charset="-128"/>
            </a:endParaRPr>
          </a:p>
        </p:txBody>
      </p:sp>
      <p:sp>
        <p:nvSpPr>
          <p:cNvPr id="26" name="角丸四角形吹き出し 25"/>
          <p:cNvSpPr/>
          <p:nvPr/>
        </p:nvSpPr>
        <p:spPr>
          <a:xfrm>
            <a:off x="3582356" y="6274649"/>
            <a:ext cx="2782742" cy="535387"/>
          </a:xfrm>
          <a:prstGeom prst="wedgeRoundRectCallout">
            <a:avLst>
              <a:gd name="adj1" fmla="val -23705"/>
              <a:gd name="adj2" fmla="val -96703"/>
              <a:gd name="adj3" fmla="val 16667"/>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a:lstStyle/>
          <a:p>
            <a:pPr algn="just" eaLnBrk="1" hangingPunct="1">
              <a:spcBef>
                <a:spcPct val="20000"/>
              </a:spcBef>
              <a:buClr>
                <a:srgbClr val="2D5902"/>
              </a:buClr>
              <a:buFont typeface="Wingdings" panose="05000000000000000000" pitchFamily="2" charset="2"/>
              <a:buNone/>
              <a:defRPr/>
            </a:pPr>
            <a:r>
              <a:rPr lang="ja-JP" altLang="en-US" sz="1400" b="1" dirty="0" smtClean="0">
                <a:solidFill>
                  <a:schemeClr val="tx1"/>
                </a:solidFill>
                <a:latin typeface="HG丸ｺﾞｼｯｸM-PRO" pitchFamily="50" charset="-128"/>
                <a:ea typeface="HG丸ｺﾞｼｯｸM-PRO" pitchFamily="50" charset="-128"/>
              </a:rPr>
              <a:t>先生や○○</a:t>
            </a:r>
            <a:r>
              <a:rPr lang="ja-JP" altLang="en-US" sz="1400" b="1" smtClean="0">
                <a:solidFill>
                  <a:schemeClr val="tx1"/>
                </a:solidFill>
                <a:latin typeface="HG丸ｺﾞｼｯｸM-PRO" pitchFamily="50" charset="-128"/>
                <a:ea typeface="HG丸ｺﾞｼｯｸM-PRO" pitchFamily="50" charset="-128"/>
              </a:rPr>
              <a:t>くんに「頑張ってたね」</a:t>
            </a:r>
            <a:r>
              <a:rPr lang="ja-JP" altLang="en-US" sz="1400" b="1" dirty="0" smtClean="0">
                <a:solidFill>
                  <a:schemeClr val="tx1"/>
                </a:solidFill>
                <a:latin typeface="HG丸ｺﾞｼｯｸM-PRO" pitchFamily="50" charset="-128"/>
                <a:ea typeface="HG丸ｺﾞｼｯｸM-PRO" pitchFamily="50" charset="-128"/>
              </a:rPr>
              <a:t>って言われたよ。</a:t>
            </a:r>
            <a:endParaRPr lang="ja-JP" altLang="en-US" sz="1400" b="1" dirty="0">
              <a:solidFill>
                <a:schemeClr val="tx1"/>
              </a:solidFill>
              <a:latin typeface="HG丸ｺﾞｼｯｸM-PRO" pitchFamily="50" charset="-128"/>
              <a:ea typeface="HG丸ｺﾞｼｯｸM-PRO" pitchFamily="50" charset="-128"/>
            </a:endParaRPr>
          </a:p>
        </p:txBody>
      </p:sp>
      <p:sp>
        <p:nvSpPr>
          <p:cNvPr id="19" name="下矢印 18"/>
          <p:cNvSpPr/>
          <p:nvPr/>
        </p:nvSpPr>
        <p:spPr>
          <a:xfrm>
            <a:off x="3809636" y="3152560"/>
            <a:ext cx="256565" cy="2179979"/>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3992450" y="3284048"/>
            <a:ext cx="337767" cy="1438855"/>
          </a:xfrm>
          <a:prstGeom prst="rect">
            <a:avLst/>
          </a:prstGeom>
          <a:noFill/>
        </p:spPr>
        <p:txBody>
          <a:bodyPr vert="wordArtVertRtl" wrap="none" lIns="72000" tIns="45720" rIns="72000" bIns="45720">
            <a:spAutoFit/>
          </a:bodyPr>
          <a:lstStyle/>
          <a:p>
            <a:pPr algn="ctr">
              <a:lnSpc>
                <a:spcPts val="1500"/>
              </a:lnSpc>
            </a:pPr>
            <a:r>
              <a:rPr lang="ja-JP" altLang="en-US" cap="none" spc="0" dirty="0" smtClean="0">
                <a:ln w="12700">
                  <a:solidFill>
                    <a:srgbClr val="FF0000"/>
                  </a:solidFill>
                  <a:prstDash val="solid"/>
                </a:ln>
                <a:solidFill>
                  <a:srgbClr val="FF0000"/>
                </a:solidFill>
                <a:latin typeface="ＭＳ ゴシック" panose="020B0609070205080204" pitchFamily="49" charset="-128"/>
                <a:ea typeface="ＭＳ ゴシック" panose="020B0609070205080204" pitchFamily="49" charset="-128"/>
              </a:rPr>
              <a:t>活動の流れ</a:t>
            </a:r>
            <a:endParaRPr lang="ja-JP" altLang="en-US" cap="none" spc="0" dirty="0">
              <a:ln w="12700">
                <a:solidFill>
                  <a:srgbClr val="FF0000"/>
                </a:solidFill>
                <a:prstDash val="solid"/>
              </a:ln>
              <a:solidFill>
                <a:srgbClr val="FF0000"/>
              </a:solidFill>
              <a:latin typeface="ＭＳ ゴシック" panose="020B0609070205080204" pitchFamily="49" charset="-128"/>
              <a:ea typeface="ＭＳ ゴシック" panose="020B0609070205080204" pitchFamily="49" charset="-128"/>
            </a:endParaRPr>
          </a:p>
        </p:txBody>
      </p:sp>
      <p:sp>
        <p:nvSpPr>
          <p:cNvPr id="24" name="角丸四角形吹き出し 23"/>
          <p:cNvSpPr/>
          <p:nvPr/>
        </p:nvSpPr>
        <p:spPr>
          <a:xfrm>
            <a:off x="6226592" y="5657268"/>
            <a:ext cx="2782742" cy="697767"/>
          </a:xfrm>
          <a:prstGeom prst="wedgeRoundRectCallout">
            <a:avLst>
              <a:gd name="adj1" fmla="val -62207"/>
              <a:gd name="adj2" fmla="val -43119"/>
              <a:gd name="adj3" fmla="val 16667"/>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a:lstStyle/>
          <a:p>
            <a:pPr algn="just" eaLnBrk="1" hangingPunct="1">
              <a:spcBef>
                <a:spcPct val="20000"/>
              </a:spcBef>
              <a:buClr>
                <a:srgbClr val="2D5902"/>
              </a:buClr>
              <a:buFont typeface="Wingdings" panose="05000000000000000000" pitchFamily="2" charset="2"/>
              <a:buNone/>
              <a:defRPr/>
            </a:pPr>
            <a:r>
              <a:rPr lang="ja-JP" altLang="en-US" sz="1600" b="1" dirty="0" smtClean="0">
                <a:solidFill>
                  <a:schemeClr val="tx1"/>
                </a:solidFill>
                <a:latin typeface="HG丸ｺﾞｼｯｸM-PRO" pitchFamily="50" charset="-128"/>
                <a:ea typeface="HG丸ｺﾞｼｯｸM-PRO" pitchFamily="50" charset="-128"/>
              </a:rPr>
              <a:t>○○ちゃんもすごく頑張ってたよ。</a:t>
            </a:r>
            <a:endParaRPr lang="ja-JP" altLang="en-US" sz="1600" b="1" dirty="0">
              <a:solidFill>
                <a:schemeClr val="tx1"/>
              </a:solidFill>
              <a:latin typeface="HG丸ｺﾞｼｯｸM-PRO" pitchFamily="50" charset="-128"/>
              <a:ea typeface="HG丸ｺﾞｼｯｸM-PRO" pitchFamily="50" charset="-128"/>
            </a:endParaRPr>
          </a:p>
        </p:txBody>
      </p:sp>
      <p:sp>
        <p:nvSpPr>
          <p:cNvPr id="28" name="ホームベース 27"/>
          <p:cNvSpPr/>
          <p:nvPr/>
        </p:nvSpPr>
        <p:spPr>
          <a:xfrm rot="5400000">
            <a:off x="1503939" y="880616"/>
            <a:ext cx="1047299" cy="3582563"/>
          </a:xfrm>
          <a:prstGeom prst="homePlate">
            <a:avLst>
              <a:gd name="adj" fmla="val 13676"/>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5" name="テキスト ボックス 24"/>
          <p:cNvSpPr txBox="1"/>
          <p:nvPr/>
        </p:nvSpPr>
        <p:spPr>
          <a:xfrm>
            <a:off x="227070" y="2090229"/>
            <a:ext cx="3485607" cy="984885"/>
          </a:xfrm>
          <a:prstGeom prst="rect">
            <a:avLst/>
          </a:prstGeom>
          <a:noFill/>
        </p:spPr>
        <p:txBody>
          <a:bodyPr wrap="square" rtlCol="0">
            <a:spAutoFit/>
          </a:bodyPr>
          <a:lstStyle/>
          <a:p>
            <a:pPr algn="ctr"/>
            <a:r>
              <a:rPr kumimoji="1" lang="en-US" altLang="ja-JP" dirty="0" smtClean="0">
                <a:latin typeface="ＭＳ ゴシック" panose="020B0609070205080204" pitchFamily="49" charset="-128"/>
                <a:ea typeface="ＭＳ ゴシック" panose="020B0609070205080204" pitchFamily="49" charset="-128"/>
              </a:rPr>
              <a:t>【</a:t>
            </a:r>
            <a:r>
              <a:rPr kumimoji="1" lang="ja-JP" altLang="en-US" dirty="0" smtClean="0">
                <a:latin typeface="ＭＳ ゴシック" panose="020B0609070205080204" pitchFamily="49" charset="-128"/>
                <a:ea typeface="ＭＳ ゴシック" panose="020B0609070205080204" pitchFamily="49" charset="-128"/>
              </a:rPr>
              <a:t>活動</a:t>
            </a:r>
            <a:r>
              <a:rPr lang="ja-JP" altLang="en-US" dirty="0">
                <a:latin typeface="ＭＳ ゴシック" panose="020B0609070205080204" pitchFamily="49" charset="-128"/>
                <a:ea typeface="ＭＳ ゴシック" panose="020B0609070205080204" pitchFamily="49" charset="-128"/>
              </a:rPr>
              <a:t>準備</a:t>
            </a:r>
            <a:r>
              <a:rPr kumimoji="1" lang="en-US" altLang="ja-JP" dirty="0" smtClean="0">
                <a:latin typeface="ＭＳ ゴシック" panose="020B0609070205080204" pitchFamily="49" charset="-128"/>
                <a:ea typeface="ＭＳ ゴシック" panose="020B0609070205080204" pitchFamily="49" charset="-128"/>
              </a:rPr>
              <a:t>】</a:t>
            </a:r>
          </a:p>
          <a:p>
            <a:r>
              <a:rPr lang="ja-JP" altLang="en-US" sz="2000" dirty="0" smtClean="0">
                <a:latin typeface="ＭＳ ゴシック" panose="020B0609070205080204" pitchFamily="49" charset="-128"/>
                <a:ea typeface="ＭＳ ゴシック" panose="020B0609070205080204" pitchFamily="49" charset="-128"/>
              </a:rPr>
              <a:t>・ねらいや内容を理解する</a:t>
            </a:r>
            <a:r>
              <a:rPr lang="ja-JP" altLang="en-US" sz="2000" dirty="0" err="1" smtClean="0">
                <a:latin typeface="ＭＳ ゴシック" panose="020B0609070205080204" pitchFamily="49" charset="-128"/>
                <a:ea typeface="ＭＳ ゴシック" panose="020B0609070205080204" pitchFamily="49" charset="-128"/>
              </a:rPr>
              <a:t>こ</a:t>
            </a:r>
            <a:endParaRPr lang="en-US" altLang="ja-JP" sz="2000" dirty="0" smtClean="0">
              <a:latin typeface="ＭＳ ゴシック" panose="020B0609070205080204" pitchFamily="49" charset="-128"/>
              <a:ea typeface="ＭＳ ゴシック" panose="020B0609070205080204" pitchFamily="49" charset="-128"/>
            </a:endParaRPr>
          </a:p>
          <a:p>
            <a:r>
              <a:rPr lang="ja-JP" altLang="en-US" sz="2000" dirty="0">
                <a:latin typeface="ＭＳ ゴシック" panose="020B0609070205080204" pitchFamily="49" charset="-128"/>
                <a:ea typeface="ＭＳ ゴシック" panose="020B0609070205080204" pitchFamily="49" charset="-128"/>
              </a:rPr>
              <a:t>　</a:t>
            </a:r>
            <a:r>
              <a:rPr lang="ja-JP" altLang="en-US" sz="2000" dirty="0" smtClean="0">
                <a:latin typeface="ＭＳ ゴシック" panose="020B0609070205080204" pitchFamily="49" charset="-128"/>
                <a:ea typeface="ＭＳ ゴシック" panose="020B0609070205080204" pitchFamily="49" charset="-128"/>
              </a:rPr>
              <a:t>とができること。</a:t>
            </a:r>
            <a:endParaRPr lang="en-US" altLang="ja-JP" sz="2000" dirty="0" smtClean="0">
              <a:latin typeface="ＭＳ ゴシック" panose="020B0609070205080204" pitchFamily="49" charset="-128"/>
              <a:ea typeface="ＭＳ ゴシック" panose="020B0609070205080204" pitchFamily="49" charset="-128"/>
            </a:endParaRPr>
          </a:p>
        </p:txBody>
      </p:sp>
      <p:pic>
        <p:nvPicPr>
          <p:cNvPr id="2" name="図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067944" y="2068327"/>
            <a:ext cx="1811566" cy="1144910"/>
          </a:xfrm>
          <a:prstGeom prst="rect">
            <a:avLst/>
          </a:prstGeom>
        </p:spPr>
      </p:pic>
      <p:sp>
        <p:nvSpPr>
          <p:cNvPr id="18" name="角丸四角形吹き出し 17"/>
          <p:cNvSpPr/>
          <p:nvPr/>
        </p:nvSpPr>
        <p:spPr>
          <a:xfrm>
            <a:off x="6181746" y="2219632"/>
            <a:ext cx="2782742" cy="932929"/>
          </a:xfrm>
          <a:prstGeom prst="wedgeRoundRectCallout">
            <a:avLst>
              <a:gd name="adj1" fmla="val -71501"/>
              <a:gd name="adj2" fmla="val -14408"/>
              <a:gd name="adj3" fmla="val 16667"/>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a:lstStyle/>
          <a:p>
            <a:pPr algn="just" eaLnBrk="1" hangingPunct="1">
              <a:spcBef>
                <a:spcPct val="20000"/>
              </a:spcBef>
              <a:buClr>
                <a:srgbClr val="2D5902"/>
              </a:buClr>
              <a:buFont typeface="Wingdings" panose="05000000000000000000" pitchFamily="2" charset="2"/>
              <a:buNone/>
              <a:defRPr/>
            </a:pPr>
            <a:r>
              <a:rPr lang="ja-JP" altLang="en-US" sz="1600" b="1" dirty="0" smtClean="0">
                <a:solidFill>
                  <a:schemeClr val="tx1"/>
                </a:solidFill>
                <a:latin typeface="HG丸ｺﾞｼｯｸM-PRO" pitchFamily="50" charset="-128"/>
                <a:ea typeface="HG丸ｺﾞｼｯｸM-PRO" pitchFamily="50" charset="-128"/>
              </a:rPr>
              <a:t>そうか、この活動は、人の役に立つことなんだ。頑張ってみようかな。</a:t>
            </a:r>
            <a:endParaRPr lang="ja-JP" altLang="en-US" sz="1600" b="1" dirty="0">
              <a:solidFill>
                <a:schemeClr val="tx1"/>
              </a:solidFill>
              <a:latin typeface="HG丸ｺﾞｼｯｸM-PRO" pitchFamily="50" charset="-128"/>
              <a:ea typeface="HG丸ｺﾞｼｯｸM-PRO" pitchFamily="50" charset="-128"/>
            </a:endParaRPr>
          </a:p>
        </p:txBody>
      </p:sp>
      <p:sp>
        <p:nvSpPr>
          <p:cNvPr id="29" name="テキスト ボックス 28"/>
          <p:cNvSpPr txBox="1"/>
          <p:nvPr/>
        </p:nvSpPr>
        <p:spPr>
          <a:xfrm>
            <a:off x="8675139" y="6463909"/>
            <a:ext cx="432048" cy="276999"/>
          </a:xfrm>
          <a:prstGeom prst="rect">
            <a:avLst/>
          </a:prstGeom>
          <a:noFill/>
        </p:spPr>
        <p:txBody>
          <a:bodyPr wrap="square" rtlCol="0">
            <a:spAutoFit/>
          </a:bodyPr>
          <a:lstStyle/>
          <a:p>
            <a:r>
              <a:rPr kumimoji="1" lang="ja-JP" altLang="en-US" sz="1200" dirty="0" smtClean="0"/>
              <a:t>　７</a:t>
            </a:r>
            <a:endParaRPr kumimoji="1" lang="ja-JP" altLang="en-US" sz="1200" dirty="0"/>
          </a:p>
        </p:txBody>
      </p:sp>
    </p:spTree>
    <p:extLst>
      <p:ext uri="{BB962C8B-B14F-4D97-AF65-F5344CB8AC3E}">
        <p14:creationId xmlns:p14="http://schemas.microsoft.com/office/powerpoint/2010/main" val="11680276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サブタイトル 2"/>
          <p:cNvSpPr txBox="1">
            <a:spLocks/>
          </p:cNvSpPr>
          <p:nvPr/>
        </p:nvSpPr>
        <p:spPr bwMode="auto">
          <a:xfrm>
            <a:off x="279168" y="260349"/>
            <a:ext cx="7223125" cy="576263"/>
          </a:xfrm>
          <a:prstGeom prst="rect">
            <a:avLst/>
          </a:prstGeom>
          <a:noFill/>
          <a:ln w="9525">
            <a:noFill/>
            <a:miter lim="800000"/>
            <a:headEnd/>
            <a:tailEnd/>
          </a:ln>
        </p:spPr>
        <p:txBody>
          <a:bodyPr/>
          <a:lstStyle/>
          <a:p>
            <a:pPr marL="342900" indent="-342900">
              <a:spcBef>
                <a:spcPct val="20000"/>
              </a:spcBef>
              <a:buClr>
                <a:schemeClr val="accent1"/>
              </a:buClr>
              <a:buSzPct val="70000"/>
              <a:defRPr/>
            </a:pPr>
            <a:r>
              <a:rPr lang="ja-JP" altLang="en-US" sz="2600" spc="-300" dirty="0" smtClean="0">
                <a:solidFill>
                  <a:schemeClr val="tx1"/>
                </a:solidFill>
                <a:latin typeface="+mn-ea"/>
              </a:rPr>
              <a:t>３</a:t>
            </a:r>
            <a:r>
              <a:rPr lang="ja-JP" altLang="en-US" sz="2600" spc="-300" dirty="0">
                <a:solidFill>
                  <a:schemeClr val="tx1"/>
                </a:solidFill>
                <a:latin typeface="+mn-ea"/>
              </a:rPr>
              <a:t>　</a:t>
            </a:r>
            <a:r>
              <a:rPr lang="ja-JP" altLang="en-US" sz="2600" spc="-300" dirty="0" smtClean="0">
                <a:solidFill>
                  <a:schemeClr val="tx1"/>
                </a:solidFill>
                <a:latin typeface="+mn-ea"/>
              </a:rPr>
              <a:t>いじめ未然防止モデルプログラムの考え方</a:t>
            </a:r>
            <a:endParaRPr lang="en-US" altLang="ja-JP" sz="2600" spc="-300" dirty="0">
              <a:solidFill>
                <a:schemeClr val="tx1"/>
              </a:solidFill>
              <a:latin typeface="+mn-ea"/>
            </a:endParaRPr>
          </a:p>
          <a:p>
            <a:pPr marL="342900" indent="-342900">
              <a:spcBef>
                <a:spcPct val="20000"/>
              </a:spcBef>
              <a:buClr>
                <a:schemeClr val="accent1"/>
              </a:buClr>
              <a:buSzPct val="70000"/>
              <a:buFont typeface="Wingdings 2" pitchFamily="18" charset="2"/>
              <a:buChar char=""/>
              <a:defRPr/>
            </a:pPr>
            <a:endParaRPr lang="ja-JP" altLang="en-US" sz="2600" dirty="0">
              <a:solidFill>
                <a:schemeClr val="tx1"/>
              </a:solidFill>
              <a:latin typeface="+mn-ea"/>
            </a:endParaRP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160" y="5282880"/>
            <a:ext cx="1334266" cy="1296144"/>
          </a:xfrm>
          <a:prstGeom prst="rect">
            <a:avLst/>
          </a:prstGeom>
        </p:spPr>
      </p:pic>
      <p:sp>
        <p:nvSpPr>
          <p:cNvPr id="8" name="角丸四角形吹き出し 7"/>
          <p:cNvSpPr/>
          <p:nvPr/>
        </p:nvSpPr>
        <p:spPr>
          <a:xfrm>
            <a:off x="5756697" y="4149080"/>
            <a:ext cx="2918442" cy="712266"/>
          </a:xfrm>
          <a:prstGeom prst="wedgeRoundRectCallout">
            <a:avLst>
              <a:gd name="adj1" fmla="val 25168"/>
              <a:gd name="adj2" fmla="val 9069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ja-JP" altLang="en-US" sz="2000" dirty="0" smtClean="0">
                <a:latin typeface="HG丸ｺﾞｼｯｸM-PRO" panose="020F0600000000000000" pitchFamily="50" charset="-128"/>
                <a:ea typeface="HG丸ｺﾞｼｯｸM-PRO" panose="020F0600000000000000" pitchFamily="50" charset="-128"/>
              </a:rPr>
              <a:t>是非、こちらを参考に</a:t>
            </a:r>
            <a:endParaRPr lang="en-US" altLang="ja-JP" sz="2000" dirty="0" smtClean="0">
              <a:latin typeface="HG丸ｺﾞｼｯｸM-PRO" panose="020F0600000000000000" pitchFamily="50" charset="-128"/>
              <a:ea typeface="HG丸ｺﾞｼｯｸM-PRO" panose="020F0600000000000000" pitchFamily="50" charset="-128"/>
            </a:endParaRPr>
          </a:p>
          <a:p>
            <a:pPr>
              <a:defRPr/>
            </a:pPr>
            <a:r>
              <a:rPr lang="ja-JP" altLang="en-US" sz="2000" dirty="0" smtClean="0">
                <a:latin typeface="HG丸ｺﾞｼｯｸM-PRO" panose="020F0600000000000000" pitchFamily="50" charset="-128"/>
                <a:ea typeface="HG丸ｺﾞｼｯｸM-PRO" panose="020F0600000000000000" pitchFamily="50" charset="-128"/>
              </a:rPr>
              <a:t>してください。</a:t>
            </a:r>
            <a:endParaRPr lang="ja-JP" altLang="en-US" sz="2000" dirty="0">
              <a:latin typeface="HG丸ｺﾞｼｯｸM-PRO" panose="020F0600000000000000" pitchFamily="50" charset="-128"/>
              <a:ea typeface="HG丸ｺﾞｼｯｸM-PRO" panose="020F0600000000000000" pitchFamily="50" charset="-128"/>
            </a:endParaRPr>
          </a:p>
        </p:txBody>
      </p:sp>
      <p:sp>
        <p:nvSpPr>
          <p:cNvPr id="6" name="テキスト ボックス 5"/>
          <p:cNvSpPr txBox="1"/>
          <p:nvPr/>
        </p:nvSpPr>
        <p:spPr>
          <a:xfrm>
            <a:off x="8675139" y="6463909"/>
            <a:ext cx="432048" cy="276999"/>
          </a:xfrm>
          <a:prstGeom prst="rect">
            <a:avLst/>
          </a:prstGeom>
          <a:noFill/>
        </p:spPr>
        <p:txBody>
          <a:bodyPr wrap="square" rtlCol="0">
            <a:spAutoFit/>
          </a:bodyPr>
          <a:lstStyle/>
          <a:p>
            <a:r>
              <a:rPr kumimoji="1" lang="ja-JP" altLang="en-US" sz="1200" dirty="0" smtClean="0"/>
              <a:t>　８</a:t>
            </a:r>
            <a:endParaRPr kumimoji="1" lang="ja-JP" altLang="en-US" sz="1200" dirty="0"/>
          </a:p>
        </p:txBody>
      </p:sp>
      <p:pic>
        <p:nvPicPr>
          <p:cNvPr id="9" name="図 8"/>
          <p:cNvPicPr/>
          <p:nvPr/>
        </p:nvPicPr>
        <p:blipFill>
          <a:blip r:embed="rId4">
            <a:extLst>
              <a:ext uri="{28A0092B-C50C-407E-A947-70E740481C1C}">
                <a14:useLocalDpi xmlns:a14="http://schemas.microsoft.com/office/drawing/2010/main" val="0"/>
              </a:ext>
            </a:extLst>
          </a:blip>
          <a:srcRect/>
          <a:stretch>
            <a:fillRect/>
          </a:stretch>
        </p:blipFill>
        <p:spPr bwMode="auto">
          <a:xfrm>
            <a:off x="755576" y="1124744"/>
            <a:ext cx="4104456" cy="5454280"/>
          </a:xfrm>
          <a:prstGeom prst="rect">
            <a:avLst/>
          </a:prstGeom>
          <a:noFill/>
          <a:ln w="15875">
            <a:solidFill>
              <a:schemeClr val="tx1"/>
            </a:solidFill>
          </a:ln>
        </p:spPr>
      </p:pic>
    </p:spTree>
    <p:extLst>
      <p:ext uri="{BB962C8B-B14F-4D97-AF65-F5344CB8AC3E}">
        <p14:creationId xmlns:p14="http://schemas.microsoft.com/office/powerpoint/2010/main" val="359469052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4273</TotalTime>
  <Words>3038</Words>
  <Application>Microsoft Office PowerPoint</Application>
  <PresentationFormat>画面に合わせる (4:3)</PresentationFormat>
  <Paragraphs>305</Paragraphs>
  <Slides>14</Slides>
  <Notes>14</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14</vt:i4>
      </vt:variant>
    </vt:vector>
  </HeadingPairs>
  <TitlesOfParts>
    <vt:vector size="24" baseType="lpstr">
      <vt:lpstr>HG丸ｺﾞｼｯｸM-PRO</vt:lpstr>
      <vt:lpstr>HG正楷書体-PRO</vt:lpstr>
      <vt:lpstr>ＭＳ Ｐゴシック</vt:lpstr>
      <vt:lpstr>ＭＳ ゴシック</vt:lpstr>
      <vt:lpstr>ＭＳ 明朝</vt:lpstr>
      <vt:lpstr>Arial</vt:lpstr>
      <vt:lpstr>Calibri</vt:lpstr>
      <vt:lpstr>Wingdings</vt:lpstr>
      <vt:lpstr>Wingdings 2</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2016-01-21T07:36:17Z</cp:lastPrinted>
  <dcterms:created xsi:type="dcterms:W3CDTF">2015-05-23T10:02:08Z</dcterms:created>
  <dcterms:modified xsi:type="dcterms:W3CDTF">2017-01-26T04:41:49Z</dcterms:modified>
</cp:coreProperties>
</file>