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4"/>
  </p:notesMasterIdLst>
  <p:sldIdLst>
    <p:sldId id="256" r:id="rId2"/>
    <p:sldId id="257" r:id="rId3"/>
  </p:sldIdLst>
  <p:sldSz cx="9144000" cy="6858000" type="screen4x3"/>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61" autoAdjust="0"/>
    <p:restoredTop sz="94660"/>
  </p:normalViewPr>
  <p:slideViewPr>
    <p:cSldViewPr snapToGrid="0">
      <p:cViewPr varScale="1">
        <p:scale>
          <a:sx n="56" d="100"/>
          <a:sy n="56" d="100"/>
        </p:scale>
        <p:origin x="84" y="4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5142006-9CB3-4F25-8C0F-D6B5A1652436}" type="datetimeFigureOut">
              <a:rPr kumimoji="1" lang="ja-JP" altLang="en-US" smtClean="0"/>
              <a:t>2019/6/6</a:t>
            </a:fld>
            <a:endParaRPr kumimoji="1" lang="ja-JP" altLang="en-US"/>
          </a:p>
        </p:txBody>
      </p:sp>
      <p:sp>
        <p:nvSpPr>
          <p:cNvPr id="4" name="スライド イメージ プレースホルダー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86AAE3-2ED3-47C7-B351-56389A6F43DD}" type="slidenum">
              <a:rPr kumimoji="1" lang="ja-JP" altLang="en-US" smtClean="0"/>
              <a:t>‹#›</a:t>
            </a:fld>
            <a:endParaRPr kumimoji="1" lang="ja-JP" altLang="en-US"/>
          </a:p>
        </p:txBody>
      </p:sp>
    </p:spTree>
    <p:extLst>
      <p:ext uri="{BB962C8B-B14F-4D97-AF65-F5344CB8AC3E}">
        <p14:creationId xmlns:p14="http://schemas.microsoft.com/office/powerpoint/2010/main" val="3781839807"/>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823913" y="846138"/>
            <a:ext cx="5041900" cy="3781425"/>
          </a:xfrm>
        </p:spPr>
      </p:sp>
      <p:sp>
        <p:nvSpPr>
          <p:cNvPr id="3" name="ノート プレースホルダー 2"/>
          <p:cNvSpPr>
            <a:spLocks noGrp="1"/>
          </p:cNvSpPr>
          <p:nvPr>
            <p:ph type="body" idx="1"/>
          </p:nvPr>
        </p:nvSpPr>
        <p:spPr/>
        <p:txBody>
          <a:bodyPr/>
          <a:lstStyle/>
          <a:p>
            <a:r>
              <a:rPr lang="en-US" altLang="ja-JP" u="none" dirty="0" smtClean="0"/>
              <a:t>【</a:t>
            </a:r>
            <a:r>
              <a:rPr lang="ja-JP" altLang="en-US" u="none" dirty="0" smtClean="0"/>
              <a:t>「総合的な探究の時間」の目標と大学の使命及び推薦要件とのつながり（例）</a:t>
            </a:r>
            <a:r>
              <a:rPr lang="en-US" altLang="ja-JP" u="none" dirty="0" smtClean="0"/>
              <a:t>】</a:t>
            </a:r>
            <a:endParaRPr lang="ja-JP" altLang="en-US" u="none" dirty="0" smtClean="0"/>
          </a:p>
          <a:p>
            <a:r>
              <a:rPr lang="ja-JP" altLang="en-US" u="none" dirty="0" smtClean="0"/>
              <a:t>　探究活動が大学への進学指導の妨げになりはしないかと懸念している先生もいる。探究は進学指導とどのような関係があるのか。</a:t>
            </a:r>
            <a:endParaRPr lang="en-US" altLang="ja-JP" u="none" dirty="0" smtClean="0"/>
          </a:p>
          <a:p>
            <a:r>
              <a:rPr lang="ja-JP" altLang="en-US" u="none" dirty="0" smtClean="0"/>
              <a:t>　このスライドでは、新学習指導要領解説で示されている「総合的な探究の時間」の目標の一部と、東京大学教養学部の推薦入試の推薦要件及び東京大学の使命（ミッション）を比較したものである。共通すると考えられるところに赤い下線を引いた。</a:t>
            </a:r>
            <a:r>
              <a:rPr kumimoji="1" lang="ja-JP" altLang="en-US" u="none" dirty="0" smtClean="0"/>
              <a:t>探究で育成する資質・能力は、大学が求めている資質・能力と合致していることに気付かれると思う。</a:t>
            </a:r>
          </a:p>
          <a:p>
            <a:r>
              <a:rPr kumimoji="1" lang="ja-JP" altLang="en-US" u="none" dirty="0" smtClean="0"/>
              <a:t>このことから、「総合的な探究の時間」の学びは、大学進学においても大切であることが分かる。</a:t>
            </a:r>
            <a:endParaRPr kumimoji="1" lang="ja-JP" altLang="en-US" u="none" dirty="0"/>
          </a:p>
        </p:txBody>
      </p:sp>
      <p:sp>
        <p:nvSpPr>
          <p:cNvPr id="4" name="スライド番号プレースホルダー 3"/>
          <p:cNvSpPr>
            <a:spLocks noGrp="1"/>
          </p:cNvSpPr>
          <p:nvPr>
            <p:ph type="sldNum" sz="quarter" idx="10"/>
          </p:nvPr>
        </p:nvSpPr>
        <p:spPr/>
        <p:txBody>
          <a:bodyPr/>
          <a:lstStyle/>
          <a:p>
            <a:fld id="{E54A230F-CC53-4DF5-B3B2-2DCFFDFB5A1E}" type="slidenum">
              <a:rPr kumimoji="1" lang="ja-JP" altLang="en-US" smtClean="0"/>
              <a:t>1</a:t>
            </a:fld>
            <a:endParaRPr kumimoji="1" lang="ja-JP" altLang="en-US"/>
          </a:p>
        </p:txBody>
      </p:sp>
    </p:spTree>
    <p:extLst>
      <p:ext uri="{BB962C8B-B14F-4D97-AF65-F5344CB8AC3E}">
        <p14:creationId xmlns:p14="http://schemas.microsoft.com/office/powerpoint/2010/main" val="408468649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823913" y="846138"/>
            <a:ext cx="5041900" cy="3781425"/>
          </a:xfrm>
        </p:spPr>
      </p:sp>
      <p:sp>
        <p:nvSpPr>
          <p:cNvPr id="3" name="ノート プレースホルダー 2"/>
          <p:cNvSpPr>
            <a:spLocks noGrp="1"/>
          </p:cNvSpPr>
          <p:nvPr>
            <p:ph type="body" idx="1"/>
          </p:nvPr>
        </p:nvSpPr>
        <p:spPr/>
        <p:txBody>
          <a:bodyPr/>
          <a:lstStyle/>
          <a:p>
            <a:r>
              <a:rPr lang="en-US" altLang="ja-JP" u="none" dirty="0" smtClean="0"/>
              <a:t>【</a:t>
            </a:r>
            <a:r>
              <a:rPr lang="ja-JP" altLang="en-US" u="none" dirty="0" smtClean="0"/>
              <a:t>高等学校の教育方針と大学の入学者受入れ方針との関連（例）</a:t>
            </a:r>
            <a:r>
              <a:rPr lang="en-US" altLang="ja-JP" u="none" dirty="0" smtClean="0"/>
              <a:t>】</a:t>
            </a:r>
          </a:p>
          <a:p>
            <a:r>
              <a:rPr lang="ja-JP" altLang="en-US" u="none" dirty="0" smtClean="0"/>
              <a:t>　高校の教育方針（教育目標、学校経営方針、指導計画等）と大学進学にも関連性はたくさんある。</a:t>
            </a:r>
          </a:p>
          <a:p>
            <a:r>
              <a:rPr lang="ja-JP" altLang="en-US" u="none" dirty="0" smtClean="0"/>
              <a:t>ここでは、石川県立金沢泉丘高校の例を紹介する。石川県立金沢泉丘高校は、石川県の公立高校で、</a:t>
            </a:r>
            <a:r>
              <a:rPr lang="en-US" altLang="ja-JP" u="none" dirty="0" smtClean="0"/>
              <a:t>2018</a:t>
            </a:r>
            <a:r>
              <a:rPr lang="ja-JP" altLang="en-US" u="none" dirty="0" smtClean="0"/>
              <a:t>年度の北海道大学合格者のうち、北海道外の高校で最多の</a:t>
            </a:r>
            <a:r>
              <a:rPr lang="en-US" altLang="ja-JP" u="none" dirty="0" smtClean="0"/>
              <a:t>15</a:t>
            </a:r>
            <a:r>
              <a:rPr lang="ja-JP" altLang="en-US" u="none" dirty="0" smtClean="0"/>
              <a:t>名が合格した学校である。金沢泉丘高校は、平成</a:t>
            </a:r>
            <a:r>
              <a:rPr lang="en-US" altLang="ja-JP" u="none" dirty="0" smtClean="0"/>
              <a:t>15</a:t>
            </a:r>
            <a:r>
              <a:rPr lang="ja-JP" altLang="en-US" u="none" dirty="0" smtClean="0"/>
              <a:t>年度からスーパー・サイエンス・ハイスクール（ＳＳＨ）、平成</a:t>
            </a:r>
            <a:r>
              <a:rPr lang="en-US" altLang="ja-JP" u="none" dirty="0" smtClean="0"/>
              <a:t>27</a:t>
            </a:r>
            <a:r>
              <a:rPr lang="ja-JP" altLang="en-US" u="none" dirty="0" smtClean="0"/>
              <a:t>年度からスーパー・グローバル・ハイスクール（ＳＧＨ）の指定を受けている。</a:t>
            </a:r>
          </a:p>
          <a:p>
            <a:pPr defTabSz="916960">
              <a:defRPr/>
            </a:pPr>
            <a:r>
              <a:rPr lang="ja-JP" altLang="en-US" u="none" dirty="0" smtClean="0"/>
              <a:t>　学校設定科目の</a:t>
            </a:r>
            <a:r>
              <a:rPr lang="en-US" altLang="ja-JP" u="none" dirty="0" smtClean="0"/>
              <a:t>｢</a:t>
            </a:r>
            <a:r>
              <a:rPr lang="ja-JP" altLang="en-US" u="none" dirty="0" smtClean="0"/>
              <a:t>ＳＧ（スーパーグローバル）探究</a:t>
            </a:r>
            <a:r>
              <a:rPr lang="en-US" altLang="ja-JP" u="none" dirty="0" smtClean="0"/>
              <a:t>｣</a:t>
            </a:r>
            <a:r>
              <a:rPr lang="ja-JP" altLang="en-US" u="none" dirty="0" smtClean="0"/>
              <a:t>や</a:t>
            </a:r>
            <a:r>
              <a:rPr lang="en-US" altLang="ja-JP" u="none" dirty="0" smtClean="0"/>
              <a:t>｢</a:t>
            </a:r>
            <a:r>
              <a:rPr lang="ja-JP" altLang="en-US" u="none" dirty="0" smtClean="0"/>
              <a:t>ＡＩ（アドバンスト・インテリジェンス）課題研究</a:t>
            </a:r>
            <a:r>
              <a:rPr lang="en-US" altLang="ja-JP" u="none" dirty="0" smtClean="0"/>
              <a:t>｣</a:t>
            </a:r>
            <a:r>
              <a:rPr lang="ja-JP" altLang="en-US" u="none" dirty="0" smtClean="0"/>
              <a:t>等、知識・技能の習得に加えて、主体的に学習に取り組む態度の育成を目指した教育課程を展開している。さらに、学習指導方針であるスクールポリシーには、「１　生徒一人一人の課題発見・解決能力を高め、質の高い教科指導を展開する。」「２　多面的に考え、多角的に行動できる力を備えたリーダーを育成する。」とあり、北海道大学のアドミッションポリシーの中の「問題解決能力」「思考の柔軟性」「リーダーシップ」「学ぶ意欲」などと共通性があり、下線を引いて示しておいた。</a:t>
            </a:r>
            <a:r>
              <a:rPr kumimoji="1" lang="ja-JP" altLang="en-US" u="none" dirty="0" smtClean="0"/>
              <a:t>高校が目指す生徒像と、その高校の生徒が多く合格している大学の求める人間像や資質・能力等が共通していることは、金沢泉丘高校だけでなく、他の高校においてもよくあることであり、その共通する資質・能力は、「総合的な探究の時間」で育成する資質・能力にもなっていることが多い。</a:t>
            </a:r>
          </a:p>
          <a:p>
            <a:pPr defTabSz="916960">
              <a:defRPr/>
            </a:pPr>
            <a:r>
              <a:rPr kumimoji="1" lang="ja-JP" altLang="en-US" u="none" dirty="0" smtClean="0"/>
              <a:t>それは、高校の目指す生徒像が「総合的な探究の時間」の目標に、必ず反映しているからである。それを次のスライドで説明する。</a:t>
            </a:r>
            <a:endParaRPr kumimoji="1" lang="ja-JP" altLang="en-US" u="none" dirty="0"/>
          </a:p>
        </p:txBody>
      </p:sp>
      <p:sp>
        <p:nvSpPr>
          <p:cNvPr id="4" name="スライド番号プレースホルダー 3"/>
          <p:cNvSpPr>
            <a:spLocks noGrp="1"/>
          </p:cNvSpPr>
          <p:nvPr>
            <p:ph type="sldNum" sz="quarter" idx="10"/>
          </p:nvPr>
        </p:nvSpPr>
        <p:spPr/>
        <p:txBody>
          <a:bodyPr/>
          <a:lstStyle/>
          <a:p>
            <a:fld id="{E54A230F-CC53-4DF5-B3B2-2DCFFDFB5A1E}" type="slidenum">
              <a:rPr kumimoji="1" lang="ja-JP" altLang="en-US" smtClean="0"/>
              <a:t>2</a:t>
            </a:fld>
            <a:endParaRPr kumimoji="1" lang="ja-JP" altLang="en-US"/>
          </a:p>
        </p:txBody>
      </p:sp>
    </p:spTree>
    <p:extLst>
      <p:ext uri="{BB962C8B-B14F-4D97-AF65-F5344CB8AC3E}">
        <p14:creationId xmlns:p14="http://schemas.microsoft.com/office/powerpoint/2010/main" val="157923317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ja-JP" altLang="en-US" smtClean="0"/>
              <a:t>マスター タイトルの書式設定</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smtClean="0"/>
              <a:t>マスター サブタイトルの書式設定</a:t>
            </a:r>
            <a:endParaRPr lang="en-US" dirty="0"/>
          </a:p>
        </p:txBody>
      </p:sp>
      <p:sp>
        <p:nvSpPr>
          <p:cNvPr id="4" name="Date Placeholder 3"/>
          <p:cNvSpPr>
            <a:spLocks noGrp="1"/>
          </p:cNvSpPr>
          <p:nvPr>
            <p:ph type="dt" sz="half" idx="10"/>
          </p:nvPr>
        </p:nvSpPr>
        <p:spPr/>
        <p:txBody>
          <a:bodyPr/>
          <a:lstStyle/>
          <a:p>
            <a:fld id="{6BC94218-4C93-423A-8283-B31A42CA024A}" type="datetimeFigureOut">
              <a:rPr kumimoji="1" lang="ja-JP" altLang="en-US" smtClean="0"/>
              <a:t>2019/6/6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7EDE9A27-22A6-473F-A1E0-70B0D7E43595}" type="slidenum">
              <a:rPr kumimoji="1" lang="ja-JP" altLang="en-US" smtClean="0"/>
              <a:t>‹#›</a:t>
            </a:fld>
            <a:endParaRPr kumimoji="1" lang="ja-JP" altLang="en-US"/>
          </a:p>
        </p:txBody>
      </p:sp>
    </p:spTree>
    <p:extLst>
      <p:ext uri="{BB962C8B-B14F-4D97-AF65-F5344CB8AC3E}">
        <p14:creationId xmlns:p14="http://schemas.microsoft.com/office/powerpoint/2010/main" val="289840522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6BC94218-4C93-423A-8283-B31A42CA024A}" type="datetimeFigureOut">
              <a:rPr kumimoji="1" lang="ja-JP" altLang="en-US" smtClean="0"/>
              <a:t>2019/6/6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7EDE9A27-22A6-473F-A1E0-70B0D7E43595}" type="slidenum">
              <a:rPr kumimoji="1" lang="ja-JP" altLang="en-US" smtClean="0"/>
              <a:t>‹#›</a:t>
            </a:fld>
            <a:endParaRPr kumimoji="1" lang="ja-JP" altLang="en-US"/>
          </a:p>
        </p:txBody>
      </p:sp>
    </p:spTree>
    <p:extLst>
      <p:ext uri="{BB962C8B-B14F-4D97-AF65-F5344CB8AC3E}">
        <p14:creationId xmlns:p14="http://schemas.microsoft.com/office/powerpoint/2010/main" val="283901758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ja-JP" altLang="en-US" smtClean="0"/>
              <a:t>マスター タイトルの書式設定</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6BC94218-4C93-423A-8283-B31A42CA024A}" type="datetimeFigureOut">
              <a:rPr kumimoji="1" lang="ja-JP" altLang="en-US" smtClean="0"/>
              <a:t>2019/6/6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7EDE9A27-22A6-473F-A1E0-70B0D7E43595}" type="slidenum">
              <a:rPr kumimoji="1" lang="ja-JP" altLang="en-US" smtClean="0"/>
              <a:t>‹#›</a:t>
            </a:fld>
            <a:endParaRPr kumimoji="1" lang="ja-JP" altLang="en-US"/>
          </a:p>
        </p:txBody>
      </p:sp>
    </p:spTree>
    <p:extLst>
      <p:ext uri="{BB962C8B-B14F-4D97-AF65-F5344CB8AC3E}">
        <p14:creationId xmlns:p14="http://schemas.microsoft.com/office/powerpoint/2010/main" val="3849094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Content Placeholder 2"/>
          <p:cNvSpPr>
            <a:spLocks noGrp="1"/>
          </p:cNvSpPr>
          <p:nvPr>
            <p:ph idx="1"/>
          </p:nvPr>
        </p:nvSpPr>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6BC94218-4C93-423A-8283-B31A42CA024A}" type="datetimeFigureOut">
              <a:rPr kumimoji="1" lang="ja-JP" altLang="en-US" smtClean="0"/>
              <a:t>2019/6/6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7EDE9A27-22A6-473F-A1E0-70B0D7E43595}" type="slidenum">
              <a:rPr kumimoji="1" lang="ja-JP" altLang="en-US" smtClean="0"/>
              <a:t>‹#›</a:t>
            </a:fld>
            <a:endParaRPr kumimoji="1" lang="ja-JP" altLang="en-US"/>
          </a:p>
        </p:txBody>
      </p:sp>
    </p:spTree>
    <p:extLst>
      <p:ext uri="{BB962C8B-B14F-4D97-AF65-F5344CB8AC3E}">
        <p14:creationId xmlns:p14="http://schemas.microsoft.com/office/powerpoint/2010/main" val="5991823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smtClean="0"/>
              <a:t>マスター テキストの書式設定</a:t>
            </a:r>
          </a:p>
        </p:txBody>
      </p:sp>
      <p:sp>
        <p:nvSpPr>
          <p:cNvPr id="4" name="Date Placeholder 3"/>
          <p:cNvSpPr>
            <a:spLocks noGrp="1"/>
          </p:cNvSpPr>
          <p:nvPr>
            <p:ph type="dt" sz="half" idx="10"/>
          </p:nvPr>
        </p:nvSpPr>
        <p:spPr/>
        <p:txBody>
          <a:bodyPr/>
          <a:lstStyle/>
          <a:p>
            <a:fld id="{6BC94218-4C93-423A-8283-B31A42CA024A}" type="datetimeFigureOut">
              <a:rPr kumimoji="1" lang="ja-JP" altLang="en-US" smtClean="0"/>
              <a:t>2019/6/6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7EDE9A27-22A6-473F-A1E0-70B0D7E43595}" type="slidenum">
              <a:rPr kumimoji="1" lang="ja-JP" altLang="en-US" smtClean="0"/>
              <a:t>‹#›</a:t>
            </a:fld>
            <a:endParaRPr kumimoji="1" lang="ja-JP" altLang="en-US"/>
          </a:p>
        </p:txBody>
      </p:sp>
    </p:spTree>
    <p:extLst>
      <p:ext uri="{BB962C8B-B14F-4D97-AF65-F5344CB8AC3E}">
        <p14:creationId xmlns:p14="http://schemas.microsoft.com/office/powerpoint/2010/main" val="32258702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5" name="Date Placeholder 4"/>
          <p:cNvSpPr>
            <a:spLocks noGrp="1"/>
          </p:cNvSpPr>
          <p:nvPr>
            <p:ph type="dt" sz="half" idx="10"/>
          </p:nvPr>
        </p:nvSpPr>
        <p:spPr/>
        <p:txBody>
          <a:bodyPr/>
          <a:lstStyle/>
          <a:p>
            <a:fld id="{6BC94218-4C93-423A-8283-B31A42CA024A}" type="datetimeFigureOut">
              <a:rPr kumimoji="1" lang="ja-JP" altLang="en-US" smtClean="0"/>
              <a:t>2019/6/6</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7EDE9A27-22A6-473F-A1E0-70B0D7E43595}" type="slidenum">
              <a:rPr kumimoji="1" lang="ja-JP" altLang="en-US" smtClean="0"/>
              <a:t>‹#›</a:t>
            </a:fld>
            <a:endParaRPr kumimoji="1" lang="ja-JP" altLang="en-US"/>
          </a:p>
        </p:txBody>
      </p:sp>
    </p:spTree>
    <p:extLst>
      <p:ext uri="{BB962C8B-B14F-4D97-AF65-F5344CB8AC3E}">
        <p14:creationId xmlns:p14="http://schemas.microsoft.com/office/powerpoint/2010/main" val="91550709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4" name="Content Placeholder 3"/>
          <p:cNvSpPr>
            <a:spLocks noGrp="1"/>
          </p:cNvSpPr>
          <p:nvPr>
            <p:ph sz="half" idx="2"/>
          </p:nvPr>
        </p:nvSpPr>
        <p:spPr>
          <a:xfrm>
            <a:off x="629842" y="2505075"/>
            <a:ext cx="3868340" cy="368458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6" name="Content Placeholder 5"/>
          <p:cNvSpPr>
            <a:spLocks noGrp="1"/>
          </p:cNvSpPr>
          <p:nvPr>
            <p:ph sz="quarter" idx="4"/>
          </p:nvPr>
        </p:nvSpPr>
        <p:spPr>
          <a:xfrm>
            <a:off x="4629150" y="2505075"/>
            <a:ext cx="3887391" cy="368458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7" name="Date Placeholder 6"/>
          <p:cNvSpPr>
            <a:spLocks noGrp="1"/>
          </p:cNvSpPr>
          <p:nvPr>
            <p:ph type="dt" sz="half" idx="10"/>
          </p:nvPr>
        </p:nvSpPr>
        <p:spPr/>
        <p:txBody>
          <a:bodyPr/>
          <a:lstStyle/>
          <a:p>
            <a:fld id="{6BC94218-4C93-423A-8283-B31A42CA024A}" type="datetimeFigureOut">
              <a:rPr kumimoji="1" lang="ja-JP" altLang="en-US" smtClean="0"/>
              <a:t>2019/6/6</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7EDE9A27-22A6-473F-A1E0-70B0D7E43595}" type="slidenum">
              <a:rPr kumimoji="1" lang="ja-JP" altLang="en-US" smtClean="0"/>
              <a:t>‹#›</a:t>
            </a:fld>
            <a:endParaRPr kumimoji="1" lang="ja-JP" altLang="en-US"/>
          </a:p>
        </p:txBody>
      </p:sp>
    </p:spTree>
    <p:extLst>
      <p:ext uri="{BB962C8B-B14F-4D97-AF65-F5344CB8AC3E}">
        <p14:creationId xmlns:p14="http://schemas.microsoft.com/office/powerpoint/2010/main" val="338890323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Date Placeholder 2"/>
          <p:cNvSpPr>
            <a:spLocks noGrp="1"/>
          </p:cNvSpPr>
          <p:nvPr>
            <p:ph type="dt" sz="half" idx="10"/>
          </p:nvPr>
        </p:nvSpPr>
        <p:spPr/>
        <p:txBody>
          <a:bodyPr/>
          <a:lstStyle/>
          <a:p>
            <a:fld id="{6BC94218-4C93-423A-8283-B31A42CA024A}" type="datetimeFigureOut">
              <a:rPr kumimoji="1" lang="ja-JP" altLang="en-US" smtClean="0"/>
              <a:t>2019/6/6</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7EDE9A27-22A6-473F-A1E0-70B0D7E43595}" type="slidenum">
              <a:rPr kumimoji="1" lang="ja-JP" altLang="en-US" smtClean="0"/>
              <a:t>‹#›</a:t>
            </a:fld>
            <a:endParaRPr kumimoji="1" lang="ja-JP" altLang="en-US"/>
          </a:p>
        </p:txBody>
      </p:sp>
    </p:spTree>
    <p:extLst>
      <p:ext uri="{BB962C8B-B14F-4D97-AF65-F5344CB8AC3E}">
        <p14:creationId xmlns:p14="http://schemas.microsoft.com/office/powerpoint/2010/main" val="395417517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BC94218-4C93-423A-8283-B31A42CA024A}" type="datetimeFigureOut">
              <a:rPr kumimoji="1" lang="ja-JP" altLang="en-US" smtClean="0"/>
              <a:t>2019/6/6</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7EDE9A27-22A6-473F-A1E0-70B0D7E43595}" type="slidenum">
              <a:rPr kumimoji="1" lang="ja-JP" altLang="en-US" smtClean="0"/>
              <a:t>‹#›</a:t>
            </a:fld>
            <a:endParaRPr kumimoji="1" lang="ja-JP" altLang="en-US"/>
          </a:p>
        </p:txBody>
      </p:sp>
    </p:spTree>
    <p:extLst>
      <p:ext uri="{BB962C8B-B14F-4D97-AF65-F5344CB8AC3E}">
        <p14:creationId xmlns:p14="http://schemas.microsoft.com/office/powerpoint/2010/main" val="858908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smtClean="0"/>
              <a:t>マスター タイトルの書式設定</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smtClean="0"/>
              <a:t>マスター テキストの書式設定</a:t>
            </a:r>
          </a:p>
        </p:txBody>
      </p:sp>
      <p:sp>
        <p:nvSpPr>
          <p:cNvPr id="5" name="Date Placeholder 4"/>
          <p:cNvSpPr>
            <a:spLocks noGrp="1"/>
          </p:cNvSpPr>
          <p:nvPr>
            <p:ph type="dt" sz="half" idx="10"/>
          </p:nvPr>
        </p:nvSpPr>
        <p:spPr/>
        <p:txBody>
          <a:bodyPr/>
          <a:lstStyle/>
          <a:p>
            <a:fld id="{6BC94218-4C93-423A-8283-B31A42CA024A}" type="datetimeFigureOut">
              <a:rPr kumimoji="1" lang="ja-JP" altLang="en-US" smtClean="0"/>
              <a:t>2019/6/6</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7EDE9A27-22A6-473F-A1E0-70B0D7E43595}" type="slidenum">
              <a:rPr kumimoji="1" lang="ja-JP" altLang="en-US" smtClean="0"/>
              <a:t>‹#›</a:t>
            </a:fld>
            <a:endParaRPr kumimoji="1" lang="ja-JP" altLang="en-US"/>
          </a:p>
        </p:txBody>
      </p:sp>
    </p:spTree>
    <p:extLst>
      <p:ext uri="{BB962C8B-B14F-4D97-AF65-F5344CB8AC3E}">
        <p14:creationId xmlns:p14="http://schemas.microsoft.com/office/powerpoint/2010/main" val="196672088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smtClean="0"/>
              <a:t>マスター タイトルの書式設定</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smtClean="0"/>
              <a:t>図を追加</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smtClean="0"/>
              <a:t>マスター テキストの書式設定</a:t>
            </a:r>
          </a:p>
        </p:txBody>
      </p:sp>
      <p:sp>
        <p:nvSpPr>
          <p:cNvPr id="5" name="Date Placeholder 4"/>
          <p:cNvSpPr>
            <a:spLocks noGrp="1"/>
          </p:cNvSpPr>
          <p:nvPr>
            <p:ph type="dt" sz="half" idx="10"/>
          </p:nvPr>
        </p:nvSpPr>
        <p:spPr/>
        <p:txBody>
          <a:bodyPr/>
          <a:lstStyle/>
          <a:p>
            <a:fld id="{6BC94218-4C93-423A-8283-B31A42CA024A}" type="datetimeFigureOut">
              <a:rPr kumimoji="1" lang="ja-JP" altLang="en-US" smtClean="0"/>
              <a:t>2019/6/6</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7EDE9A27-22A6-473F-A1E0-70B0D7E43595}" type="slidenum">
              <a:rPr kumimoji="1" lang="ja-JP" altLang="en-US" smtClean="0"/>
              <a:t>‹#›</a:t>
            </a:fld>
            <a:endParaRPr kumimoji="1" lang="ja-JP" altLang="en-US"/>
          </a:p>
        </p:txBody>
      </p:sp>
    </p:spTree>
    <p:extLst>
      <p:ext uri="{BB962C8B-B14F-4D97-AF65-F5344CB8AC3E}">
        <p14:creationId xmlns:p14="http://schemas.microsoft.com/office/powerpoint/2010/main" val="387703096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BC94218-4C93-423A-8283-B31A42CA024A}" type="datetimeFigureOut">
              <a:rPr kumimoji="1" lang="ja-JP" altLang="en-US" smtClean="0"/>
              <a:t>2019/6/6</a:t>
            </a:fld>
            <a:endParaRPr kumimoji="1" lang="ja-JP"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EDE9A27-22A6-473F-A1E0-70B0D7E43595}" type="slidenum">
              <a:rPr kumimoji="1" lang="ja-JP" altLang="en-US" smtClean="0"/>
              <a:t>‹#›</a:t>
            </a:fld>
            <a:endParaRPr kumimoji="1" lang="ja-JP" altLang="en-US"/>
          </a:p>
        </p:txBody>
      </p:sp>
    </p:spTree>
    <p:extLst>
      <p:ext uri="{BB962C8B-B14F-4D97-AF65-F5344CB8AC3E}">
        <p14:creationId xmlns:p14="http://schemas.microsoft.com/office/powerpoint/2010/main" val="223763185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テキスト ボックス 21">
            <a:extLst>
              <a:ext uri="{FF2B5EF4-FFF2-40B4-BE49-F238E27FC236}">
                <a16:creationId xmlns="" xmlns:a16="http://schemas.microsoft.com/office/drawing/2014/main" id="{B9A1135B-8129-4A98-8BC3-3FF5C91CE3B9}"/>
              </a:ext>
            </a:extLst>
          </p:cNvPr>
          <p:cNvSpPr txBox="1"/>
          <p:nvPr/>
        </p:nvSpPr>
        <p:spPr>
          <a:xfrm>
            <a:off x="4413146" y="6236206"/>
            <a:ext cx="4633538" cy="276944"/>
          </a:xfrm>
          <a:prstGeom prst="rect">
            <a:avLst/>
          </a:prstGeom>
          <a:noFill/>
        </p:spPr>
        <p:txBody>
          <a:bodyPr wrap="square" rtlCol="0">
            <a:spAutoFit/>
          </a:bodyPr>
          <a:lstStyle/>
          <a:p>
            <a:r>
              <a:rPr lang="ja-JP" altLang="en-US" sz="1200" dirty="0" smtClean="0">
                <a:latin typeface="ＭＳ ゴシック" panose="020B0609070205080204" pitchFamily="49" charset="-128"/>
                <a:ea typeface="ＭＳ ゴシック" panose="020B0609070205080204" pitchFamily="49" charset="-128"/>
              </a:rPr>
              <a:t>「</a:t>
            </a:r>
            <a:r>
              <a:rPr lang="ja-JP" altLang="en-US" sz="1200" dirty="0">
                <a:latin typeface="ＭＳ ゴシック" panose="020B0609070205080204" pitchFamily="49" charset="-128"/>
                <a:ea typeface="ＭＳ ゴシック" panose="020B0609070205080204" pitchFamily="49" charset="-128"/>
              </a:rPr>
              <a:t>高等学校学習指導要領</a:t>
            </a:r>
            <a:r>
              <a:rPr lang="ja-JP" altLang="en-US" sz="1200" dirty="0" smtClean="0">
                <a:latin typeface="ＭＳ ゴシック" panose="020B0609070205080204" pitchFamily="49" charset="-128"/>
                <a:ea typeface="ＭＳ ゴシック" panose="020B0609070205080204" pitchFamily="49" charset="-128"/>
              </a:rPr>
              <a:t>解説総合的</a:t>
            </a:r>
            <a:r>
              <a:rPr lang="ja-JP" altLang="en-US" sz="1200" dirty="0">
                <a:latin typeface="ＭＳ ゴシック" panose="020B0609070205080204" pitchFamily="49" charset="-128"/>
                <a:ea typeface="ＭＳ ゴシック" panose="020B0609070205080204" pitchFamily="49" charset="-128"/>
              </a:rPr>
              <a:t>な探究の</a:t>
            </a:r>
            <a:r>
              <a:rPr lang="ja-JP" altLang="en-US" sz="1200" dirty="0" smtClean="0">
                <a:latin typeface="ＭＳ ゴシック" panose="020B0609070205080204" pitchFamily="49" charset="-128"/>
                <a:ea typeface="ＭＳ ゴシック" panose="020B0609070205080204" pitchFamily="49" charset="-128"/>
              </a:rPr>
              <a:t>時間編 </a:t>
            </a:r>
            <a:r>
              <a:rPr lang="en-US" altLang="ja-JP" sz="1200" dirty="0" smtClean="0">
                <a:latin typeface="ＭＳ ゴシック" panose="020B0609070205080204" pitchFamily="49" charset="-128"/>
                <a:ea typeface="ＭＳ ゴシック" panose="020B0609070205080204" pitchFamily="49" charset="-128"/>
              </a:rPr>
              <a:t>(2018</a:t>
            </a:r>
            <a:r>
              <a:rPr lang="ja-JP" altLang="en-US" sz="1200" dirty="0">
                <a:latin typeface="ＭＳ ゴシック" panose="020B0609070205080204" pitchFamily="49" charset="-128"/>
                <a:ea typeface="ＭＳ ゴシック" panose="020B0609070205080204" pitchFamily="49" charset="-128"/>
              </a:rPr>
              <a:t>年</a:t>
            </a:r>
            <a:r>
              <a:rPr lang="en-US" altLang="ja-JP" sz="1200" dirty="0">
                <a:latin typeface="ＭＳ ゴシック" panose="020B0609070205080204" pitchFamily="49" charset="-128"/>
                <a:ea typeface="ＭＳ ゴシック" panose="020B0609070205080204" pitchFamily="49" charset="-128"/>
              </a:rPr>
              <a:t>)</a:t>
            </a:r>
            <a:r>
              <a:rPr lang="ja-JP" altLang="en-US" sz="1200" dirty="0">
                <a:latin typeface="ＭＳ ゴシック" panose="020B0609070205080204" pitchFamily="49" charset="-128"/>
                <a:ea typeface="ＭＳ ゴシック" panose="020B0609070205080204" pitchFamily="49" charset="-128"/>
              </a:rPr>
              <a:t>」 </a:t>
            </a:r>
          </a:p>
        </p:txBody>
      </p:sp>
      <p:grpSp>
        <p:nvGrpSpPr>
          <p:cNvPr id="12" name="グループ化 11"/>
          <p:cNvGrpSpPr/>
          <p:nvPr/>
        </p:nvGrpSpPr>
        <p:grpSpPr>
          <a:xfrm>
            <a:off x="252935" y="1511410"/>
            <a:ext cx="2122990" cy="2986501"/>
            <a:chOff x="311227" y="1328478"/>
            <a:chExt cx="2122990" cy="2986501"/>
          </a:xfrm>
        </p:grpSpPr>
        <p:sp>
          <p:nvSpPr>
            <p:cNvPr id="18" name="テキスト ボックス 17">
              <a:extLst>
                <a:ext uri="{FF2B5EF4-FFF2-40B4-BE49-F238E27FC236}">
                  <a16:creationId xmlns="" xmlns:a16="http://schemas.microsoft.com/office/drawing/2014/main" id="{B8F2301E-87E4-4DD4-9788-071853EF8B52}"/>
                </a:ext>
              </a:extLst>
            </p:cNvPr>
            <p:cNvSpPr txBox="1"/>
            <p:nvPr/>
          </p:nvSpPr>
          <p:spPr>
            <a:xfrm>
              <a:off x="336617" y="2068210"/>
              <a:ext cx="2072210" cy="2246769"/>
            </a:xfrm>
            <a:prstGeom prst="rect">
              <a:avLst/>
            </a:prstGeom>
            <a:noFill/>
            <a:ln w="73025">
              <a:solidFill>
                <a:schemeClr val="accent1"/>
              </a:solidFill>
            </a:ln>
          </p:spPr>
          <p:txBody>
            <a:bodyPr wrap="square" rtlCol="0">
              <a:spAutoFit/>
            </a:bodyPr>
            <a:lstStyle/>
            <a:p>
              <a:r>
                <a:rPr lang="ja-JP" altLang="en-US" sz="2000" dirty="0">
                  <a:latin typeface="ＭＳ ゴシック" panose="020B0609070205080204" pitchFamily="49" charset="-128"/>
                  <a:ea typeface="ＭＳ ゴシック" panose="020B0609070205080204" pitchFamily="49" charset="-128"/>
                </a:rPr>
                <a:t>自己の在り方生き方を考えながら、</a:t>
              </a:r>
              <a:r>
                <a:rPr lang="ja-JP" altLang="en-US" sz="2000" u="heavy" dirty="0">
                  <a:uFill>
                    <a:solidFill>
                      <a:srgbClr val="FF0000"/>
                    </a:solidFill>
                  </a:uFill>
                  <a:latin typeface="ＭＳ ゴシック" panose="020B0609070205080204" pitchFamily="49" charset="-128"/>
                  <a:ea typeface="ＭＳ ゴシック" panose="020B0609070205080204" pitchFamily="49" charset="-128"/>
                </a:rPr>
                <a:t>よりよく課題を発見し解決していくための資質・能力</a:t>
              </a:r>
              <a:r>
                <a:rPr lang="ja-JP" altLang="en-US" sz="2000" dirty="0" smtClean="0">
                  <a:latin typeface="ＭＳ ゴシック" panose="020B0609070205080204" pitchFamily="49" charset="-128"/>
                  <a:ea typeface="ＭＳ ゴシック" panose="020B0609070205080204" pitchFamily="49" charset="-128"/>
                </a:rPr>
                <a:t>を育成する</a:t>
              </a:r>
              <a:endParaRPr lang="ja-JP" altLang="en-US" sz="2000" dirty="0">
                <a:latin typeface="ＭＳ ゴシック" panose="020B0609070205080204" pitchFamily="49" charset="-128"/>
                <a:ea typeface="ＭＳ ゴシック" panose="020B0609070205080204" pitchFamily="49" charset="-128"/>
              </a:endParaRPr>
            </a:p>
          </p:txBody>
        </p:sp>
        <p:sp>
          <p:nvSpPr>
            <p:cNvPr id="19" name="正方形/長方形 18">
              <a:extLst>
                <a:ext uri="{FF2B5EF4-FFF2-40B4-BE49-F238E27FC236}">
                  <a16:creationId xmlns="" xmlns:a16="http://schemas.microsoft.com/office/drawing/2014/main" id="{F220186E-30BB-4FA3-965F-4D92288E8C39}"/>
                </a:ext>
              </a:extLst>
            </p:cNvPr>
            <p:cNvSpPr/>
            <p:nvPr/>
          </p:nvSpPr>
          <p:spPr>
            <a:xfrm>
              <a:off x="311227" y="1328478"/>
              <a:ext cx="2122990" cy="70470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000" b="1" dirty="0" smtClean="0">
                  <a:latin typeface="ＭＳ ゴシック" panose="020B0609070205080204" pitchFamily="49" charset="-128"/>
                  <a:ea typeface="ＭＳ ゴシック" panose="020B0609070205080204" pitchFamily="49" charset="-128"/>
                </a:rPr>
                <a:t>「総合的な探究の時間」の</a:t>
              </a:r>
              <a:r>
                <a:rPr lang="ja-JP" altLang="en-US" sz="2000" b="1" dirty="0">
                  <a:latin typeface="ＭＳ ゴシック" panose="020B0609070205080204" pitchFamily="49" charset="-128"/>
                  <a:ea typeface="ＭＳ ゴシック" panose="020B0609070205080204" pitchFamily="49" charset="-128"/>
                </a:rPr>
                <a:t>目標</a:t>
              </a:r>
            </a:p>
          </p:txBody>
        </p:sp>
      </p:grpSp>
      <p:sp>
        <p:nvSpPr>
          <p:cNvPr id="21" name="矢印: 下 20">
            <a:extLst>
              <a:ext uri="{FF2B5EF4-FFF2-40B4-BE49-F238E27FC236}">
                <a16:creationId xmlns="" xmlns:a16="http://schemas.microsoft.com/office/drawing/2014/main" id="{73EF1841-8CAB-4BC8-8BBC-D87C4EB62805}"/>
              </a:ext>
            </a:extLst>
          </p:cNvPr>
          <p:cNvSpPr/>
          <p:nvPr/>
        </p:nvSpPr>
        <p:spPr>
          <a:xfrm rot="5400000" flipV="1">
            <a:off x="1918005" y="2909014"/>
            <a:ext cx="1635370" cy="623248"/>
          </a:xfrm>
          <a:prstGeom prst="downArrow">
            <a:avLst/>
          </a:prstGeom>
          <a:solidFill>
            <a:schemeClr val="accent1"/>
          </a:solidFill>
          <a:ln>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350">
              <a:latin typeface="ＭＳ ゴシック" panose="020B0609070205080204" pitchFamily="49" charset="-128"/>
              <a:ea typeface="ＭＳ ゴシック" panose="020B0609070205080204" pitchFamily="49" charset="-128"/>
            </a:endParaRPr>
          </a:p>
        </p:txBody>
      </p:sp>
      <p:grpSp>
        <p:nvGrpSpPr>
          <p:cNvPr id="13" name="グループ化 12"/>
          <p:cNvGrpSpPr/>
          <p:nvPr/>
        </p:nvGrpSpPr>
        <p:grpSpPr>
          <a:xfrm>
            <a:off x="3066876" y="1511410"/>
            <a:ext cx="2824337" cy="4217607"/>
            <a:chOff x="3140336" y="1328478"/>
            <a:chExt cx="2824337" cy="4217607"/>
          </a:xfrm>
        </p:grpSpPr>
        <p:sp>
          <p:nvSpPr>
            <p:cNvPr id="23" name="正方形/長方形 22">
              <a:extLst>
                <a:ext uri="{FF2B5EF4-FFF2-40B4-BE49-F238E27FC236}">
                  <a16:creationId xmlns="" xmlns:a16="http://schemas.microsoft.com/office/drawing/2014/main" id="{4F72E414-75A5-4D21-AB57-737C672D424C}"/>
                </a:ext>
              </a:extLst>
            </p:cNvPr>
            <p:cNvSpPr/>
            <p:nvPr/>
          </p:nvSpPr>
          <p:spPr>
            <a:xfrm>
              <a:off x="3140336" y="1328478"/>
              <a:ext cx="2824337" cy="704706"/>
            </a:xfrm>
            <a:prstGeom prst="rect">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ja-JP" altLang="en-US" sz="2000" b="1" dirty="0">
                  <a:latin typeface="ＭＳ ゴシック" panose="020B0609070205080204" pitchFamily="49" charset="-128"/>
                  <a:ea typeface="ＭＳ ゴシック" panose="020B0609070205080204" pitchFamily="49" charset="-128"/>
                </a:rPr>
                <a:t>東京</a:t>
              </a:r>
              <a:r>
                <a:rPr lang="ja-JP" altLang="en-US" sz="2000" b="1" dirty="0" smtClean="0">
                  <a:latin typeface="ＭＳ ゴシック" panose="020B0609070205080204" pitchFamily="49" charset="-128"/>
                  <a:ea typeface="ＭＳ ゴシック" panose="020B0609070205080204" pitchFamily="49" charset="-128"/>
                </a:rPr>
                <a:t>大学教養</a:t>
              </a:r>
              <a:r>
                <a:rPr lang="ja-JP" altLang="en-US" sz="2000" b="1" dirty="0">
                  <a:latin typeface="ＭＳ ゴシック" panose="020B0609070205080204" pitchFamily="49" charset="-128"/>
                  <a:ea typeface="ＭＳ ゴシック" panose="020B0609070205080204" pitchFamily="49" charset="-128"/>
                </a:rPr>
                <a:t>学部</a:t>
              </a:r>
              <a:endParaRPr lang="en-US" altLang="ja-JP" sz="2000" b="1" dirty="0">
                <a:latin typeface="ＭＳ ゴシック" panose="020B0609070205080204" pitchFamily="49" charset="-128"/>
                <a:ea typeface="ＭＳ ゴシック" panose="020B0609070205080204" pitchFamily="49" charset="-128"/>
              </a:endParaRPr>
            </a:p>
            <a:p>
              <a:pPr algn="ctr"/>
              <a:r>
                <a:rPr lang="ja-JP" altLang="en-US" sz="2000" b="1" dirty="0" smtClean="0">
                  <a:latin typeface="ＭＳ ゴシック" panose="020B0609070205080204" pitchFamily="49" charset="-128"/>
                  <a:ea typeface="ＭＳ ゴシック" panose="020B0609070205080204" pitchFamily="49" charset="-128"/>
                </a:rPr>
                <a:t>推薦</a:t>
              </a:r>
              <a:r>
                <a:rPr lang="ja-JP" altLang="en-US" sz="2000" b="1" dirty="0">
                  <a:latin typeface="ＭＳ ゴシック" panose="020B0609070205080204" pitchFamily="49" charset="-128"/>
                  <a:ea typeface="ＭＳ ゴシック" panose="020B0609070205080204" pitchFamily="49" charset="-128"/>
                </a:rPr>
                <a:t>要件</a:t>
              </a:r>
            </a:p>
          </p:txBody>
        </p:sp>
        <p:sp>
          <p:nvSpPr>
            <p:cNvPr id="24" name="テキスト ボックス 23">
              <a:extLst>
                <a:ext uri="{FF2B5EF4-FFF2-40B4-BE49-F238E27FC236}">
                  <a16:creationId xmlns="" xmlns:a16="http://schemas.microsoft.com/office/drawing/2014/main" id="{42E7CA30-FCFF-4985-9D06-69EAE7E1AD80}"/>
                </a:ext>
              </a:extLst>
            </p:cNvPr>
            <p:cNvSpPr txBox="1"/>
            <p:nvPr/>
          </p:nvSpPr>
          <p:spPr>
            <a:xfrm>
              <a:off x="3168915" y="2068210"/>
              <a:ext cx="2765304" cy="3477875"/>
            </a:xfrm>
            <a:prstGeom prst="rect">
              <a:avLst/>
            </a:prstGeom>
            <a:noFill/>
            <a:ln w="73025">
              <a:solidFill>
                <a:schemeClr val="accent2"/>
              </a:solidFill>
            </a:ln>
          </p:spPr>
          <p:txBody>
            <a:bodyPr wrap="square" rtlCol="0">
              <a:spAutoFit/>
            </a:bodyPr>
            <a:lstStyle/>
            <a:p>
              <a:r>
                <a:rPr lang="ja-JP" altLang="en-US" sz="2000" dirty="0" smtClean="0">
                  <a:latin typeface="ＭＳ ゴシック" panose="020B0609070205080204" pitchFamily="49" charset="-128"/>
                  <a:ea typeface="ＭＳ ゴシック" panose="020B0609070205080204" pitchFamily="49" charset="-128"/>
                </a:rPr>
                <a:t>①</a:t>
              </a:r>
              <a:r>
                <a:rPr lang="ja-JP" altLang="en-US" sz="2000" u="heavy" dirty="0" smtClean="0">
                  <a:uFill>
                    <a:solidFill>
                      <a:srgbClr val="FF0000"/>
                    </a:solidFill>
                  </a:uFill>
                  <a:latin typeface="ＭＳ ゴシック" panose="020B0609070205080204" pitchFamily="49" charset="-128"/>
                  <a:ea typeface="ＭＳ ゴシック" panose="020B0609070205080204" pitchFamily="49" charset="-128"/>
                </a:rPr>
                <a:t>自ら</a:t>
              </a:r>
              <a:r>
                <a:rPr lang="ja-JP" altLang="en-US" sz="2000" u="heavy" dirty="0">
                  <a:uFill>
                    <a:solidFill>
                      <a:srgbClr val="FF0000"/>
                    </a:solidFill>
                  </a:uFill>
                  <a:latin typeface="ＭＳ ゴシック" panose="020B0609070205080204" pitchFamily="49" charset="-128"/>
                  <a:ea typeface="ＭＳ ゴシック" panose="020B0609070205080204" pitchFamily="49" charset="-128"/>
                </a:rPr>
                <a:t>課題を発見</a:t>
              </a:r>
              <a:r>
                <a:rPr lang="ja-JP" altLang="en-US" sz="2000" u="heavy" dirty="0" smtClean="0">
                  <a:uFill>
                    <a:solidFill>
                      <a:srgbClr val="FF0000"/>
                    </a:solidFill>
                  </a:uFill>
                  <a:latin typeface="ＭＳ ゴシック" panose="020B0609070205080204" pitchFamily="49" charset="-128"/>
                  <a:ea typeface="ＭＳ ゴシック" panose="020B0609070205080204" pitchFamily="49" charset="-128"/>
                </a:rPr>
                <a:t>して</a:t>
              </a:r>
              <a:endParaRPr lang="en-US" altLang="ja-JP" sz="2000" u="heavy" dirty="0" smtClean="0">
                <a:uFill>
                  <a:solidFill>
                    <a:srgbClr val="FF0000"/>
                  </a:solidFill>
                </a:uFill>
                <a:latin typeface="ＭＳ ゴシック" panose="020B0609070205080204" pitchFamily="49" charset="-128"/>
                <a:ea typeface="ＭＳ ゴシック" panose="020B0609070205080204" pitchFamily="49" charset="-128"/>
              </a:endParaRPr>
            </a:p>
            <a:p>
              <a:r>
                <a:rPr lang="ja-JP" altLang="en-US" sz="2000" dirty="0" smtClean="0">
                  <a:uFill>
                    <a:solidFill>
                      <a:srgbClr val="FF0000"/>
                    </a:solidFill>
                  </a:uFill>
                  <a:latin typeface="ＭＳ ゴシック" panose="020B0609070205080204" pitchFamily="49" charset="-128"/>
                  <a:ea typeface="ＭＳ ゴシック" panose="020B0609070205080204" pitchFamily="49" charset="-128"/>
                </a:rPr>
                <a:t>　</a:t>
              </a:r>
              <a:r>
                <a:rPr lang="ja-JP" altLang="en-US" sz="2000" u="heavy" dirty="0" smtClean="0">
                  <a:uFill>
                    <a:solidFill>
                      <a:srgbClr val="FF0000"/>
                    </a:solidFill>
                  </a:uFill>
                  <a:latin typeface="ＭＳ ゴシック" panose="020B0609070205080204" pitchFamily="49" charset="-128"/>
                  <a:ea typeface="ＭＳ ゴシック" panose="020B0609070205080204" pitchFamily="49" charset="-128"/>
                </a:rPr>
                <a:t>探究</a:t>
              </a:r>
              <a:r>
                <a:rPr lang="ja-JP" altLang="en-US" sz="2000" u="heavy" dirty="0">
                  <a:uFill>
                    <a:solidFill>
                      <a:srgbClr val="FF0000"/>
                    </a:solidFill>
                  </a:uFill>
                  <a:latin typeface="ＭＳ ゴシック" panose="020B0609070205080204" pitchFamily="49" charset="-128"/>
                  <a:ea typeface="ＭＳ ゴシック" panose="020B0609070205080204" pitchFamily="49" charset="-128"/>
                </a:rPr>
                <a:t>する卓越</a:t>
              </a:r>
              <a:r>
                <a:rPr lang="ja-JP" altLang="en-US" sz="2000" u="heavy" dirty="0" smtClean="0">
                  <a:uFill>
                    <a:solidFill>
                      <a:srgbClr val="FF0000"/>
                    </a:solidFill>
                  </a:uFill>
                  <a:latin typeface="ＭＳ ゴシック" panose="020B0609070205080204" pitchFamily="49" charset="-128"/>
                  <a:ea typeface="ＭＳ ゴシック" panose="020B0609070205080204" pitchFamily="49" charset="-128"/>
                </a:rPr>
                <a:t>した能</a:t>
              </a:r>
              <a:endParaRPr lang="en-US" altLang="ja-JP" sz="2000" u="heavy" dirty="0" smtClean="0">
                <a:uFill>
                  <a:solidFill>
                    <a:srgbClr val="FF0000"/>
                  </a:solidFill>
                </a:uFill>
                <a:latin typeface="ＭＳ ゴシック" panose="020B0609070205080204" pitchFamily="49" charset="-128"/>
                <a:ea typeface="ＭＳ ゴシック" panose="020B0609070205080204" pitchFamily="49" charset="-128"/>
              </a:endParaRPr>
            </a:p>
            <a:p>
              <a:r>
                <a:rPr lang="ja-JP" altLang="en-US" sz="2000" dirty="0" smtClean="0">
                  <a:uFill>
                    <a:solidFill>
                      <a:srgbClr val="FF0000"/>
                    </a:solidFill>
                  </a:uFill>
                  <a:latin typeface="ＭＳ ゴシック" panose="020B0609070205080204" pitchFamily="49" charset="-128"/>
                  <a:ea typeface="ＭＳ ゴシック" panose="020B0609070205080204" pitchFamily="49" charset="-128"/>
                </a:rPr>
                <a:t>　</a:t>
              </a:r>
              <a:r>
                <a:rPr lang="ja-JP" altLang="en-US" sz="2000" u="heavy" dirty="0" smtClean="0">
                  <a:uFill>
                    <a:solidFill>
                      <a:srgbClr val="FF0000"/>
                    </a:solidFill>
                  </a:uFill>
                  <a:latin typeface="ＭＳ ゴシック" panose="020B0609070205080204" pitchFamily="49" charset="-128"/>
                  <a:ea typeface="ＭＳ ゴシック" panose="020B0609070205080204" pitchFamily="49" charset="-128"/>
                </a:rPr>
                <a:t>力</a:t>
              </a:r>
              <a:r>
                <a:rPr lang="ja-JP" altLang="en-US" sz="2000" dirty="0">
                  <a:latin typeface="ＭＳ ゴシック" panose="020B0609070205080204" pitchFamily="49" charset="-128"/>
                  <a:ea typeface="ＭＳ ゴシック" panose="020B0609070205080204" pitchFamily="49" charset="-128"/>
                </a:rPr>
                <a:t>を持つ者。</a:t>
              </a:r>
            </a:p>
            <a:p>
              <a:r>
                <a:rPr lang="ja-JP" altLang="en-US" sz="2000" dirty="0" smtClean="0">
                  <a:latin typeface="ＭＳ ゴシック" panose="020B0609070205080204" pitchFamily="49" charset="-128"/>
                  <a:ea typeface="ＭＳ ゴシック" panose="020B0609070205080204" pitchFamily="49" charset="-128"/>
                </a:rPr>
                <a:t>②高等</a:t>
              </a:r>
              <a:r>
                <a:rPr lang="ja-JP" altLang="en-US" sz="2000" dirty="0">
                  <a:latin typeface="ＭＳ ゴシック" panose="020B0609070205080204" pitchFamily="49" charset="-128"/>
                  <a:ea typeface="ＭＳ ゴシック" panose="020B0609070205080204" pitchFamily="49" charset="-128"/>
                </a:rPr>
                <a:t>学校等で</a:t>
              </a:r>
              <a:r>
                <a:rPr lang="ja-JP" altLang="en-US" sz="2000" dirty="0" smtClean="0">
                  <a:latin typeface="ＭＳ ゴシック" panose="020B0609070205080204" pitchFamily="49" charset="-128"/>
                  <a:ea typeface="ＭＳ ゴシック" panose="020B0609070205080204" pitchFamily="49" charset="-128"/>
                </a:rPr>
                <a:t>履修し</a:t>
              </a:r>
              <a:endParaRPr lang="en-US" altLang="ja-JP" sz="2000" dirty="0" smtClean="0">
                <a:latin typeface="ＭＳ ゴシック" panose="020B0609070205080204" pitchFamily="49" charset="-128"/>
                <a:ea typeface="ＭＳ ゴシック" panose="020B0609070205080204" pitchFamily="49" charset="-128"/>
              </a:endParaRPr>
            </a:p>
            <a:p>
              <a:r>
                <a:rPr lang="ja-JP" altLang="en-US" sz="2000" dirty="0" smtClean="0">
                  <a:latin typeface="ＭＳ ゴシック" panose="020B0609070205080204" pitchFamily="49" charset="-128"/>
                  <a:ea typeface="ＭＳ ゴシック" panose="020B0609070205080204" pitchFamily="49" charset="-128"/>
                </a:rPr>
                <a:t>　</a:t>
              </a:r>
              <a:r>
                <a:rPr lang="ja-JP" altLang="en-US" sz="2000" dirty="0" err="1" smtClean="0">
                  <a:latin typeface="ＭＳ ゴシック" panose="020B0609070205080204" pitchFamily="49" charset="-128"/>
                  <a:ea typeface="ＭＳ ゴシック" panose="020B0609070205080204" pitchFamily="49" charset="-128"/>
                </a:rPr>
                <a:t>た</a:t>
              </a:r>
              <a:r>
                <a:rPr lang="ja-JP" altLang="en-US" sz="2000" dirty="0">
                  <a:latin typeface="ＭＳ ゴシック" panose="020B0609070205080204" pitchFamily="49" charset="-128"/>
                  <a:ea typeface="ＭＳ ゴシック" panose="020B0609070205080204" pitchFamily="49" charset="-128"/>
                </a:rPr>
                <a:t>２つ以上の</a:t>
              </a:r>
              <a:r>
                <a:rPr lang="ja-JP" altLang="en-US" sz="2000" dirty="0" smtClean="0">
                  <a:latin typeface="ＭＳ ゴシック" panose="020B0609070205080204" pitchFamily="49" charset="-128"/>
                  <a:ea typeface="ＭＳ ゴシック" panose="020B0609070205080204" pitchFamily="49" charset="-128"/>
                </a:rPr>
                <a:t>科目</a:t>
              </a:r>
              <a:endParaRPr lang="en-US" altLang="ja-JP" sz="2000" dirty="0" smtClean="0">
                <a:latin typeface="ＭＳ ゴシック" panose="020B0609070205080204" pitchFamily="49" charset="-128"/>
                <a:ea typeface="ＭＳ ゴシック" panose="020B0609070205080204" pitchFamily="49" charset="-128"/>
              </a:endParaRPr>
            </a:p>
            <a:p>
              <a:r>
                <a:rPr lang="ja-JP" altLang="en-US" sz="2000" dirty="0" smtClean="0">
                  <a:latin typeface="ＭＳ ゴシック" panose="020B0609070205080204" pitchFamily="49" charset="-128"/>
                  <a:ea typeface="ＭＳ ゴシック" panose="020B0609070205080204" pitchFamily="49" charset="-128"/>
                </a:rPr>
                <a:t>　（志望</a:t>
              </a:r>
              <a:r>
                <a:rPr lang="ja-JP" altLang="en-US" sz="2000" dirty="0">
                  <a:latin typeface="ＭＳ ゴシック" panose="020B0609070205080204" pitchFamily="49" charset="-128"/>
                  <a:ea typeface="ＭＳ ゴシック" panose="020B0609070205080204" pitchFamily="49" charset="-128"/>
                </a:rPr>
                <a:t>分野に</a:t>
              </a:r>
              <a:r>
                <a:rPr lang="ja-JP" altLang="en-US" sz="2000" dirty="0" err="1" smtClean="0">
                  <a:latin typeface="ＭＳ ゴシック" panose="020B0609070205080204" pitchFamily="49" charset="-128"/>
                  <a:ea typeface="ＭＳ ゴシック" panose="020B0609070205080204" pitchFamily="49" charset="-128"/>
                </a:rPr>
                <a:t>関連す</a:t>
              </a:r>
              <a:endParaRPr lang="en-US" altLang="ja-JP" sz="2000" dirty="0" smtClean="0">
                <a:latin typeface="ＭＳ ゴシック" panose="020B0609070205080204" pitchFamily="49" charset="-128"/>
                <a:ea typeface="ＭＳ ゴシック" panose="020B0609070205080204" pitchFamily="49" charset="-128"/>
              </a:endParaRPr>
            </a:p>
            <a:p>
              <a:r>
                <a:rPr lang="ja-JP" altLang="en-US" sz="2000" dirty="0" smtClean="0">
                  <a:latin typeface="ＭＳ ゴシック" panose="020B0609070205080204" pitchFamily="49" charset="-128"/>
                  <a:ea typeface="ＭＳ ゴシック" panose="020B0609070205080204" pitchFamily="49" charset="-128"/>
                </a:rPr>
                <a:t>　</a:t>
              </a:r>
              <a:r>
                <a:rPr lang="ja-JP" altLang="en-US" sz="2000" dirty="0" err="1" smtClean="0">
                  <a:latin typeface="ＭＳ ゴシック" panose="020B0609070205080204" pitchFamily="49" charset="-128"/>
                  <a:ea typeface="ＭＳ ゴシック" panose="020B0609070205080204" pitchFamily="49" charset="-128"/>
                </a:rPr>
                <a:t>る</a:t>
              </a:r>
              <a:r>
                <a:rPr lang="ja-JP" altLang="en-US" sz="2000" dirty="0">
                  <a:latin typeface="ＭＳ ゴシック" panose="020B0609070205080204" pitchFamily="49" charset="-128"/>
                  <a:ea typeface="ＭＳ ゴシック" panose="020B0609070205080204" pitchFamily="49" charset="-128"/>
                </a:rPr>
                <a:t>科目を</a:t>
              </a:r>
              <a:r>
                <a:rPr lang="ja-JP" altLang="en-US" sz="2000" dirty="0" smtClean="0">
                  <a:latin typeface="ＭＳ ゴシック" panose="020B0609070205080204" pitchFamily="49" charset="-128"/>
                  <a:ea typeface="ＭＳ ゴシック" panose="020B0609070205080204" pitchFamily="49" charset="-128"/>
                </a:rPr>
                <a:t>含む）で卓</a:t>
              </a:r>
              <a:endParaRPr lang="en-US" altLang="ja-JP" sz="2000" dirty="0" smtClean="0">
                <a:latin typeface="ＭＳ ゴシック" panose="020B0609070205080204" pitchFamily="49" charset="-128"/>
                <a:ea typeface="ＭＳ ゴシック" panose="020B0609070205080204" pitchFamily="49" charset="-128"/>
              </a:endParaRPr>
            </a:p>
            <a:p>
              <a:r>
                <a:rPr lang="ja-JP" altLang="en-US" sz="2000" dirty="0" smtClean="0">
                  <a:latin typeface="ＭＳ ゴシック" panose="020B0609070205080204" pitchFamily="49" charset="-128"/>
                  <a:ea typeface="ＭＳ ゴシック" panose="020B0609070205080204" pitchFamily="49" charset="-128"/>
                </a:rPr>
                <a:t>　越した</a:t>
              </a:r>
              <a:r>
                <a:rPr lang="ja-JP" altLang="en-US" sz="2000" dirty="0">
                  <a:latin typeface="ＭＳ ゴシック" panose="020B0609070205080204" pitchFamily="49" charset="-128"/>
                  <a:ea typeface="ＭＳ ゴシック" panose="020B0609070205080204" pitchFamily="49" charset="-128"/>
                </a:rPr>
                <a:t>能力</a:t>
              </a:r>
              <a:r>
                <a:rPr lang="ja-JP" altLang="en-US" sz="2000" dirty="0" smtClean="0">
                  <a:latin typeface="ＭＳ ゴシック" panose="020B0609070205080204" pitchFamily="49" charset="-128"/>
                  <a:ea typeface="ＭＳ ゴシック" panose="020B0609070205080204" pitchFamily="49" charset="-128"/>
                </a:rPr>
                <a:t>を持つ</a:t>
              </a:r>
              <a:r>
                <a:rPr lang="ja-JP" altLang="en-US" sz="2000" dirty="0">
                  <a:latin typeface="ＭＳ ゴシック" panose="020B0609070205080204" pitchFamily="49" charset="-128"/>
                  <a:ea typeface="ＭＳ ゴシック" panose="020B0609070205080204" pitchFamily="49" charset="-128"/>
                </a:rPr>
                <a:t>者。</a:t>
              </a:r>
            </a:p>
            <a:p>
              <a:r>
                <a:rPr lang="ja-JP" altLang="en-US" sz="2000" dirty="0" smtClean="0">
                  <a:latin typeface="ＭＳ ゴシック" panose="020B0609070205080204" pitchFamily="49" charset="-128"/>
                  <a:ea typeface="ＭＳ ゴシック" panose="020B0609070205080204" pitchFamily="49" charset="-128"/>
                </a:rPr>
                <a:t>③国際的</a:t>
              </a:r>
              <a:r>
                <a:rPr lang="ja-JP" altLang="en-US" sz="2000" dirty="0">
                  <a:latin typeface="ＭＳ ゴシック" panose="020B0609070205080204" pitchFamily="49" charset="-128"/>
                  <a:ea typeface="ＭＳ ゴシック" panose="020B0609070205080204" pitchFamily="49" charset="-128"/>
                </a:rPr>
                <a:t>な活動に</a:t>
              </a:r>
              <a:r>
                <a:rPr lang="ja-JP" altLang="en-US" sz="2000" dirty="0" smtClean="0">
                  <a:latin typeface="ＭＳ ゴシック" panose="020B0609070205080204" pitchFamily="49" charset="-128"/>
                  <a:ea typeface="ＭＳ ゴシック" panose="020B0609070205080204" pitchFamily="49" charset="-128"/>
                </a:rPr>
                <a:t>つい</a:t>
              </a:r>
              <a:endParaRPr lang="en-US" altLang="ja-JP" sz="2000" dirty="0" smtClean="0">
                <a:latin typeface="ＭＳ ゴシック" panose="020B0609070205080204" pitchFamily="49" charset="-128"/>
                <a:ea typeface="ＭＳ ゴシック" panose="020B0609070205080204" pitchFamily="49" charset="-128"/>
              </a:endParaRPr>
            </a:p>
            <a:p>
              <a:r>
                <a:rPr lang="ja-JP" altLang="en-US" sz="2000" dirty="0" smtClean="0">
                  <a:latin typeface="ＭＳ ゴシック" panose="020B0609070205080204" pitchFamily="49" charset="-128"/>
                  <a:ea typeface="ＭＳ ゴシック" panose="020B0609070205080204" pitchFamily="49" charset="-128"/>
                </a:rPr>
                <a:t>　</a:t>
              </a:r>
              <a:r>
                <a:rPr lang="ja-JP" altLang="en-US" sz="2000" dirty="0" err="1" smtClean="0">
                  <a:latin typeface="ＭＳ ゴシック" panose="020B0609070205080204" pitchFamily="49" charset="-128"/>
                  <a:ea typeface="ＭＳ ゴシック" panose="020B0609070205080204" pitchFamily="49" charset="-128"/>
                </a:rPr>
                <a:t>ての</a:t>
              </a:r>
              <a:r>
                <a:rPr lang="ja-JP" altLang="en-US" sz="2000" dirty="0" smtClean="0">
                  <a:latin typeface="ＭＳ ゴシック" panose="020B0609070205080204" pitchFamily="49" charset="-128"/>
                  <a:ea typeface="ＭＳ ゴシック" panose="020B0609070205080204" pitchFamily="49" charset="-128"/>
                </a:rPr>
                <a:t>経験、若しくは</a:t>
              </a:r>
              <a:endParaRPr lang="en-US" altLang="ja-JP" sz="2000" dirty="0" smtClean="0">
                <a:latin typeface="ＭＳ ゴシック" panose="020B0609070205080204" pitchFamily="49" charset="-128"/>
                <a:ea typeface="ＭＳ ゴシック" panose="020B0609070205080204" pitchFamily="49" charset="-128"/>
              </a:endParaRPr>
            </a:p>
            <a:p>
              <a:r>
                <a:rPr lang="ja-JP" altLang="en-US" sz="2000" dirty="0" smtClean="0">
                  <a:latin typeface="ＭＳ ゴシック" panose="020B0609070205080204" pitchFamily="49" charset="-128"/>
                  <a:ea typeface="ＭＳ ゴシック" panose="020B0609070205080204" pitchFamily="49" charset="-128"/>
                </a:rPr>
                <a:t>　関心</a:t>
              </a:r>
              <a:r>
                <a:rPr lang="ja-JP" altLang="en-US" sz="2000" dirty="0">
                  <a:latin typeface="ＭＳ ゴシック" panose="020B0609070205080204" pitchFamily="49" charset="-128"/>
                  <a:ea typeface="ＭＳ ゴシック" panose="020B0609070205080204" pitchFamily="49" charset="-128"/>
                </a:rPr>
                <a:t>を</a:t>
              </a:r>
              <a:r>
                <a:rPr lang="ja-JP" altLang="en-US" sz="2000" dirty="0" smtClean="0">
                  <a:latin typeface="ＭＳ ゴシック" panose="020B0609070205080204" pitchFamily="49" charset="-128"/>
                  <a:ea typeface="ＭＳ ゴシック" panose="020B0609070205080204" pitchFamily="49" charset="-128"/>
                </a:rPr>
                <a:t>有する者</a:t>
              </a:r>
              <a:r>
                <a:rPr lang="ja-JP" altLang="en-US" sz="2000" dirty="0">
                  <a:latin typeface="ＭＳ ゴシック" panose="020B0609070205080204" pitchFamily="49" charset="-128"/>
                  <a:ea typeface="ＭＳ ゴシック" panose="020B0609070205080204" pitchFamily="49" charset="-128"/>
                </a:rPr>
                <a:t>。</a:t>
              </a:r>
            </a:p>
          </p:txBody>
        </p:sp>
      </p:grpSp>
      <p:sp>
        <p:nvSpPr>
          <p:cNvPr id="26" name="矢印: 下 25">
            <a:extLst>
              <a:ext uri="{FF2B5EF4-FFF2-40B4-BE49-F238E27FC236}">
                <a16:creationId xmlns="" xmlns:a16="http://schemas.microsoft.com/office/drawing/2014/main" id="{E9EE995B-E080-4E5E-9910-EA0182B79586}"/>
              </a:ext>
            </a:extLst>
          </p:cNvPr>
          <p:cNvSpPr/>
          <p:nvPr/>
        </p:nvSpPr>
        <p:spPr>
          <a:xfrm rot="5400000" flipV="1">
            <a:off x="5402839" y="2909014"/>
            <a:ext cx="1635370" cy="623248"/>
          </a:xfrm>
          <a:prstGeom prst="downArrow">
            <a:avLst/>
          </a:prstGeom>
          <a:solidFill>
            <a:schemeClr val="accent1"/>
          </a:solidFill>
          <a:ln>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350">
              <a:latin typeface="ＭＳ ゴシック" panose="020B0609070205080204" pitchFamily="49" charset="-128"/>
              <a:ea typeface="ＭＳ ゴシック" panose="020B0609070205080204" pitchFamily="49" charset="-128"/>
            </a:endParaRPr>
          </a:p>
        </p:txBody>
      </p:sp>
      <p:grpSp>
        <p:nvGrpSpPr>
          <p:cNvPr id="10" name="グループ化 9"/>
          <p:cNvGrpSpPr/>
          <p:nvPr/>
        </p:nvGrpSpPr>
        <p:grpSpPr>
          <a:xfrm>
            <a:off x="6553199" y="1506647"/>
            <a:ext cx="2409826" cy="4236538"/>
            <a:chOff x="6606399" y="1398118"/>
            <a:chExt cx="2409826" cy="4236538"/>
          </a:xfrm>
        </p:grpSpPr>
        <p:sp>
          <p:nvSpPr>
            <p:cNvPr id="27" name="テキスト ボックス 26">
              <a:extLst>
                <a:ext uri="{FF2B5EF4-FFF2-40B4-BE49-F238E27FC236}">
                  <a16:creationId xmlns="" xmlns:a16="http://schemas.microsoft.com/office/drawing/2014/main" id="{980E5FAB-F786-43FD-A09D-C2A03C2DC8CC}"/>
                </a:ext>
              </a:extLst>
            </p:cNvPr>
            <p:cNvSpPr txBox="1"/>
            <p:nvPr/>
          </p:nvSpPr>
          <p:spPr>
            <a:xfrm>
              <a:off x="6633490" y="1849004"/>
              <a:ext cx="2354100" cy="3785652"/>
            </a:xfrm>
            <a:prstGeom prst="rect">
              <a:avLst/>
            </a:prstGeom>
            <a:noFill/>
            <a:ln w="73025">
              <a:solidFill>
                <a:schemeClr val="accent1"/>
              </a:solidFill>
            </a:ln>
          </p:spPr>
          <p:txBody>
            <a:bodyPr wrap="square" rtlCol="0">
              <a:spAutoFit/>
            </a:bodyPr>
            <a:lstStyle/>
            <a:p>
              <a:r>
                <a:rPr lang="ja-JP" altLang="en-US" sz="2000" dirty="0" smtClean="0">
                  <a:latin typeface="ＭＳ ゴシック" panose="020B0609070205080204" pitchFamily="49" charset="-128"/>
                  <a:ea typeface="ＭＳ ゴシック" panose="020B0609070205080204" pitchFamily="49" charset="-128"/>
                </a:rPr>
                <a:t>国際的</a:t>
              </a:r>
              <a:r>
                <a:rPr lang="ja-JP" altLang="en-US" sz="2000" dirty="0">
                  <a:latin typeface="ＭＳ ゴシック" panose="020B0609070205080204" pitchFamily="49" charset="-128"/>
                  <a:ea typeface="ＭＳ ゴシック" panose="020B0609070205080204" pitchFamily="49" charset="-128"/>
                </a:rPr>
                <a:t>な広い視野を</a:t>
              </a:r>
              <a:r>
                <a:rPr lang="ja-JP" altLang="en-US" sz="2000" dirty="0" smtClean="0">
                  <a:latin typeface="ＭＳ ゴシック" panose="020B0609070205080204" pitchFamily="49" charset="-128"/>
                  <a:ea typeface="ＭＳ ゴシック" panose="020B0609070205080204" pitchFamily="49" charset="-128"/>
                </a:rPr>
                <a:t>持ち、高度</a:t>
              </a:r>
              <a:r>
                <a:rPr lang="ja-JP" altLang="en-US" sz="2000" dirty="0">
                  <a:latin typeface="ＭＳ ゴシック" panose="020B0609070205080204" pitchFamily="49" charset="-128"/>
                  <a:ea typeface="ＭＳ ゴシック" panose="020B0609070205080204" pitchFamily="49" charset="-128"/>
                </a:rPr>
                <a:t>な専門知識を基盤</a:t>
              </a:r>
              <a:r>
                <a:rPr lang="ja-JP" altLang="en-US" sz="2000" dirty="0" smtClean="0">
                  <a:latin typeface="ＭＳ ゴシック" panose="020B0609070205080204" pitchFamily="49" charset="-128"/>
                  <a:ea typeface="ＭＳ ゴシック" panose="020B0609070205080204" pitchFamily="49" charset="-128"/>
                </a:rPr>
                <a:t>に、</a:t>
              </a:r>
              <a:r>
                <a:rPr lang="ja-JP" altLang="en-US" sz="2000" u="heavy" dirty="0" smtClean="0">
                  <a:uFill>
                    <a:solidFill>
                      <a:srgbClr val="FF0000"/>
                    </a:solidFill>
                  </a:uFill>
                  <a:latin typeface="ＭＳ ゴシック" panose="020B0609070205080204" pitchFamily="49" charset="-128"/>
                  <a:ea typeface="ＭＳ ゴシック" panose="020B0609070205080204" pitchFamily="49" charset="-128"/>
                </a:rPr>
                <a:t>問題</a:t>
              </a:r>
              <a:r>
                <a:rPr lang="ja-JP" altLang="en-US" sz="2000" u="heavy" dirty="0">
                  <a:uFill>
                    <a:solidFill>
                      <a:srgbClr val="FF0000"/>
                    </a:solidFill>
                  </a:uFill>
                  <a:latin typeface="ＭＳ ゴシック" panose="020B0609070205080204" pitchFamily="49" charset="-128"/>
                  <a:ea typeface="ＭＳ ゴシック" panose="020B0609070205080204" pitchFamily="49" charset="-128"/>
                </a:rPr>
                <a:t>を</a:t>
              </a:r>
              <a:r>
                <a:rPr lang="ja-JP" altLang="en-US" sz="2000" u="heavy" dirty="0" smtClean="0">
                  <a:uFill>
                    <a:solidFill>
                      <a:srgbClr val="FF0000"/>
                    </a:solidFill>
                  </a:uFill>
                  <a:latin typeface="ＭＳ ゴシック" panose="020B0609070205080204" pitchFamily="49" charset="-128"/>
                  <a:ea typeface="ＭＳ ゴシック" panose="020B0609070205080204" pitchFamily="49" charset="-128"/>
                </a:rPr>
                <a:t>発見し</a:t>
              </a:r>
              <a:r>
                <a:rPr lang="ja-JP" altLang="en-US" sz="2000" u="heavy" dirty="0">
                  <a:uFill>
                    <a:solidFill>
                      <a:srgbClr val="FF0000"/>
                    </a:solidFill>
                  </a:uFill>
                  <a:latin typeface="ＭＳ ゴシック" panose="020B0609070205080204" pitchFamily="49" charset="-128"/>
                  <a:ea typeface="ＭＳ ゴシック" panose="020B0609070205080204" pitchFamily="49" charset="-128"/>
                </a:rPr>
                <a:t>、</a:t>
              </a:r>
              <a:r>
                <a:rPr lang="ja-JP" altLang="en-US" sz="2000" u="heavy" dirty="0" smtClean="0">
                  <a:uFill>
                    <a:solidFill>
                      <a:srgbClr val="FF0000"/>
                    </a:solidFill>
                  </a:uFill>
                  <a:latin typeface="ＭＳ ゴシック" panose="020B0609070205080204" pitchFamily="49" charset="-128"/>
                  <a:ea typeface="ＭＳ ゴシック" panose="020B0609070205080204" pitchFamily="49" charset="-128"/>
                </a:rPr>
                <a:t>解決</a:t>
              </a:r>
              <a:r>
                <a:rPr lang="ja-JP" altLang="en-US" sz="2000" u="heavy" dirty="0">
                  <a:uFill>
                    <a:solidFill>
                      <a:srgbClr val="FF0000"/>
                    </a:solidFill>
                  </a:uFill>
                  <a:latin typeface="ＭＳ ゴシック" panose="020B0609070205080204" pitchFamily="49" charset="-128"/>
                  <a:ea typeface="ＭＳ ゴシック" panose="020B0609070205080204" pitchFamily="49" charset="-128"/>
                </a:rPr>
                <a:t>する意欲と能力を</a:t>
              </a:r>
              <a:r>
                <a:rPr lang="ja-JP" altLang="en-US" sz="2000" u="heavy" dirty="0" smtClean="0">
                  <a:uFill>
                    <a:solidFill>
                      <a:srgbClr val="FF0000"/>
                    </a:solidFill>
                  </a:uFill>
                  <a:latin typeface="ＭＳ ゴシック" panose="020B0609070205080204" pitchFamily="49" charset="-128"/>
                  <a:ea typeface="ＭＳ ゴシック" panose="020B0609070205080204" pitchFamily="49" charset="-128"/>
                </a:rPr>
                <a:t>備え</a:t>
              </a:r>
              <a:r>
                <a:rPr lang="ja-JP" altLang="en-US" sz="2000" dirty="0" smtClean="0">
                  <a:uFill>
                    <a:solidFill>
                      <a:srgbClr val="FF0000"/>
                    </a:solidFill>
                  </a:uFill>
                  <a:latin typeface="ＭＳ ゴシック" panose="020B0609070205080204" pitchFamily="49" charset="-128"/>
                  <a:ea typeface="ＭＳ ゴシック" panose="020B0609070205080204" pitchFamily="49" charset="-128"/>
                </a:rPr>
                <a:t>、市民</a:t>
              </a:r>
              <a:r>
                <a:rPr lang="ja-JP" altLang="en-US" sz="2000" dirty="0">
                  <a:latin typeface="ＭＳ ゴシック" panose="020B0609070205080204" pitchFamily="49" charset="-128"/>
                  <a:ea typeface="ＭＳ ゴシック" panose="020B0609070205080204" pitchFamily="49" charset="-128"/>
                </a:rPr>
                <a:t>としての公共的な責任を</a:t>
              </a:r>
              <a:r>
                <a:rPr lang="ja-JP" altLang="en-US" sz="2000" dirty="0" smtClean="0">
                  <a:latin typeface="ＭＳ ゴシック" panose="020B0609070205080204" pitchFamily="49" charset="-128"/>
                  <a:ea typeface="ＭＳ ゴシック" panose="020B0609070205080204" pitchFamily="49" charset="-128"/>
                </a:rPr>
                <a:t>引き受けながら、</a:t>
              </a:r>
              <a:endParaRPr lang="ja-JP" altLang="en-US" sz="2000" dirty="0">
                <a:latin typeface="ＭＳ ゴシック" panose="020B0609070205080204" pitchFamily="49" charset="-128"/>
                <a:ea typeface="ＭＳ ゴシック" panose="020B0609070205080204" pitchFamily="49" charset="-128"/>
              </a:endParaRPr>
            </a:p>
            <a:p>
              <a:r>
                <a:rPr lang="ja-JP" altLang="en-US" sz="2000" dirty="0">
                  <a:latin typeface="ＭＳ ゴシック" panose="020B0609070205080204" pitchFamily="49" charset="-128"/>
                  <a:ea typeface="ＭＳ ゴシック" panose="020B0609070205080204" pitchFamily="49" charset="-128"/>
                </a:rPr>
                <a:t>強靭な開拓者精神を発揮</a:t>
              </a:r>
              <a:r>
                <a:rPr lang="ja-JP" altLang="en-US" sz="2000" dirty="0" smtClean="0">
                  <a:latin typeface="ＭＳ ゴシック" panose="020B0609070205080204" pitchFamily="49" charset="-128"/>
                  <a:ea typeface="ＭＳ ゴシック" panose="020B0609070205080204" pitchFamily="49" charset="-128"/>
                </a:rPr>
                <a:t>して、</a:t>
              </a:r>
              <a:r>
                <a:rPr lang="ja-JP" altLang="en-US" sz="2000" u="heavy" dirty="0" smtClean="0">
                  <a:uFill>
                    <a:solidFill>
                      <a:srgbClr val="FF0000"/>
                    </a:solidFill>
                  </a:uFill>
                  <a:latin typeface="ＭＳ ゴシック" panose="020B0609070205080204" pitchFamily="49" charset="-128"/>
                  <a:ea typeface="ＭＳ ゴシック" panose="020B0609070205080204" pitchFamily="49" charset="-128"/>
                </a:rPr>
                <a:t>自ら考え、行動</a:t>
              </a:r>
              <a:r>
                <a:rPr lang="ja-JP" altLang="en-US" sz="2000" u="heavy" dirty="0">
                  <a:uFill>
                    <a:solidFill>
                      <a:srgbClr val="FF0000"/>
                    </a:solidFill>
                  </a:uFill>
                  <a:latin typeface="ＭＳ ゴシック" panose="020B0609070205080204" pitchFamily="49" charset="-128"/>
                  <a:ea typeface="ＭＳ ゴシック" panose="020B0609070205080204" pitchFamily="49" charset="-128"/>
                </a:rPr>
                <a:t>できる</a:t>
              </a:r>
              <a:r>
                <a:rPr lang="ja-JP" altLang="en-US" sz="2000" dirty="0">
                  <a:latin typeface="ＭＳ ゴシック" panose="020B0609070205080204" pitchFamily="49" charset="-128"/>
                  <a:ea typeface="ＭＳ ゴシック" panose="020B0609070205080204" pitchFamily="49" charset="-128"/>
                </a:rPr>
                <a:t>人材の育成</a:t>
              </a:r>
            </a:p>
          </p:txBody>
        </p:sp>
        <p:sp>
          <p:nvSpPr>
            <p:cNvPr id="28" name="正方形/長方形 27">
              <a:extLst>
                <a:ext uri="{FF2B5EF4-FFF2-40B4-BE49-F238E27FC236}">
                  <a16:creationId xmlns="" xmlns:a16="http://schemas.microsoft.com/office/drawing/2014/main" id="{00428CBC-D2FC-479A-8447-DEE812C5A4A5}"/>
                </a:ext>
              </a:extLst>
            </p:cNvPr>
            <p:cNvSpPr/>
            <p:nvPr/>
          </p:nvSpPr>
          <p:spPr>
            <a:xfrm>
              <a:off x="6606399" y="1398118"/>
              <a:ext cx="2409826" cy="42466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000" b="1" dirty="0">
                  <a:latin typeface="ＭＳ ゴシック" panose="020B0609070205080204" pitchFamily="49" charset="-128"/>
                  <a:ea typeface="ＭＳ ゴシック" panose="020B0609070205080204" pitchFamily="49" charset="-128"/>
                </a:rPr>
                <a:t>東京大学</a:t>
              </a:r>
              <a:r>
                <a:rPr lang="ja-JP" altLang="en-US" sz="2000" b="1" dirty="0" smtClean="0">
                  <a:latin typeface="ＭＳ ゴシック" panose="020B0609070205080204" pitchFamily="49" charset="-128"/>
                  <a:ea typeface="ＭＳ ゴシック" panose="020B0609070205080204" pitchFamily="49" charset="-128"/>
                </a:rPr>
                <a:t>の</a:t>
              </a:r>
              <a:r>
                <a:rPr lang="ja-JP" altLang="en-US" sz="2000" b="1" dirty="0">
                  <a:latin typeface="ＭＳ ゴシック" panose="020B0609070205080204" pitchFamily="49" charset="-128"/>
                  <a:ea typeface="ＭＳ ゴシック" panose="020B0609070205080204" pitchFamily="49" charset="-128"/>
                </a:rPr>
                <a:t>使命</a:t>
              </a:r>
            </a:p>
          </p:txBody>
        </p:sp>
      </p:grpSp>
      <p:sp>
        <p:nvSpPr>
          <p:cNvPr id="20" name="テキスト ボックス 19">
            <a:extLst>
              <a:ext uri="{FF2B5EF4-FFF2-40B4-BE49-F238E27FC236}">
                <a16:creationId xmlns="" xmlns:a16="http://schemas.microsoft.com/office/drawing/2014/main" id="{4D562B8D-D611-4EC9-A965-AD1E77FF4718}"/>
              </a:ext>
            </a:extLst>
          </p:cNvPr>
          <p:cNvSpPr txBox="1"/>
          <p:nvPr/>
        </p:nvSpPr>
        <p:spPr>
          <a:xfrm>
            <a:off x="15884" y="-19753"/>
            <a:ext cx="9128116" cy="954107"/>
          </a:xfrm>
          <a:prstGeom prst="rect">
            <a:avLst/>
          </a:prstGeom>
          <a:noFill/>
          <a:ln w="25400">
            <a:noFill/>
          </a:ln>
        </p:spPr>
        <p:txBody>
          <a:bodyPr wrap="square" rtlCol="0">
            <a:spAutoFit/>
          </a:bodyPr>
          <a:lstStyle/>
          <a:p>
            <a:r>
              <a:rPr lang="en-US" altLang="ja-JP" sz="2800" dirty="0" smtClean="0">
                <a:latin typeface="ＭＳ ゴシック" panose="020B0609070205080204" pitchFamily="49" charset="-128"/>
                <a:ea typeface="ＭＳ ゴシック" panose="020B0609070205080204" pitchFamily="49" charset="-128"/>
              </a:rPr>
              <a:t>【</a:t>
            </a:r>
            <a:r>
              <a:rPr lang="ja-JP" altLang="en-US" sz="2800" dirty="0" smtClean="0">
                <a:latin typeface="ＭＳ ゴシック" panose="020B0609070205080204" pitchFamily="49" charset="-128"/>
                <a:ea typeface="ＭＳ ゴシック" panose="020B0609070205080204" pitchFamily="49" charset="-128"/>
              </a:rPr>
              <a:t>「総合的</a:t>
            </a:r>
            <a:r>
              <a:rPr lang="ja-JP" altLang="en-US" sz="2800" dirty="0">
                <a:latin typeface="ＭＳ ゴシック" panose="020B0609070205080204" pitchFamily="49" charset="-128"/>
                <a:ea typeface="ＭＳ ゴシック" panose="020B0609070205080204" pitchFamily="49" charset="-128"/>
              </a:rPr>
              <a:t>な探究の</a:t>
            </a:r>
            <a:r>
              <a:rPr lang="ja-JP" altLang="en-US" sz="2800" dirty="0" smtClean="0">
                <a:latin typeface="ＭＳ ゴシック" panose="020B0609070205080204" pitchFamily="49" charset="-128"/>
                <a:ea typeface="ＭＳ ゴシック" panose="020B0609070205080204" pitchFamily="49" charset="-128"/>
              </a:rPr>
              <a:t>時間」の</a:t>
            </a:r>
            <a:r>
              <a:rPr lang="ja-JP" altLang="en-US" sz="2800" dirty="0">
                <a:latin typeface="ＭＳ ゴシック" panose="020B0609070205080204" pitchFamily="49" charset="-128"/>
                <a:ea typeface="ＭＳ ゴシック" panose="020B0609070205080204" pitchFamily="49" charset="-128"/>
              </a:rPr>
              <a:t>目標と大学の</a:t>
            </a:r>
            <a:r>
              <a:rPr lang="ja-JP" altLang="en-US" sz="2800" dirty="0" smtClean="0">
                <a:latin typeface="ＭＳ ゴシック" panose="020B0609070205080204" pitchFamily="49" charset="-128"/>
                <a:ea typeface="ＭＳ ゴシック" panose="020B0609070205080204" pitchFamily="49" charset="-128"/>
              </a:rPr>
              <a:t>使命及び推薦</a:t>
            </a:r>
            <a:endParaRPr lang="en-US" altLang="ja-JP" sz="2800" dirty="0" smtClean="0">
              <a:latin typeface="ＭＳ ゴシック" panose="020B0609070205080204" pitchFamily="49" charset="-128"/>
              <a:ea typeface="ＭＳ ゴシック" panose="020B0609070205080204" pitchFamily="49" charset="-128"/>
            </a:endParaRPr>
          </a:p>
          <a:p>
            <a:r>
              <a:rPr lang="ja-JP" altLang="en-US" sz="2800" dirty="0" smtClean="0">
                <a:latin typeface="ＭＳ ゴシック" panose="020B0609070205080204" pitchFamily="49" charset="-128"/>
                <a:ea typeface="ＭＳ ゴシック" panose="020B0609070205080204" pitchFamily="49" charset="-128"/>
              </a:rPr>
              <a:t>　要件と</a:t>
            </a:r>
            <a:r>
              <a:rPr lang="ja-JP" altLang="en-US" sz="2800" dirty="0">
                <a:latin typeface="ＭＳ ゴシック" panose="020B0609070205080204" pitchFamily="49" charset="-128"/>
                <a:ea typeface="ＭＳ ゴシック" panose="020B0609070205080204" pitchFamily="49" charset="-128"/>
              </a:rPr>
              <a:t>の</a:t>
            </a:r>
            <a:r>
              <a:rPr lang="ja-JP" altLang="en-US" sz="2800" dirty="0" smtClean="0">
                <a:latin typeface="ＭＳ ゴシック" panose="020B0609070205080204" pitchFamily="49" charset="-128"/>
                <a:ea typeface="ＭＳ ゴシック" panose="020B0609070205080204" pitchFamily="49" charset="-128"/>
              </a:rPr>
              <a:t>つながり</a:t>
            </a:r>
            <a:r>
              <a:rPr lang="en-US" altLang="ja-JP" sz="2800" dirty="0" smtClean="0">
                <a:latin typeface="ＭＳ ゴシック" panose="020B0609070205080204" pitchFamily="49" charset="-128"/>
                <a:ea typeface="ＭＳ ゴシック" panose="020B0609070205080204" pitchFamily="49" charset="-128"/>
              </a:rPr>
              <a:t>(</a:t>
            </a:r>
            <a:r>
              <a:rPr lang="ja-JP" altLang="en-US" sz="2800" dirty="0" smtClean="0">
                <a:latin typeface="ＭＳ ゴシック" panose="020B0609070205080204" pitchFamily="49" charset="-128"/>
                <a:ea typeface="ＭＳ ゴシック" panose="020B0609070205080204" pitchFamily="49" charset="-128"/>
              </a:rPr>
              <a:t>例</a:t>
            </a:r>
            <a:r>
              <a:rPr lang="en-US" altLang="ja-JP" sz="2800" dirty="0" smtClean="0">
                <a:latin typeface="ＭＳ ゴシック" panose="020B0609070205080204" pitchFamily="49" charset="-128"/>
                <a:ea typeface="ＭＳ ゴシック" panose="020B0609070205080204" pitchFamily="49" charset="-128"/>
              </a:rPr>
              <a:t>)】</a:t>
            </a:r>
            <a:endParaRPr lang="ja-JP" altLang="en-US" sz="2800" dirty="0">
              <a:latin typeface="ＭＳ ゴシック" panose="020B0609070205080204" pitchFamily="49" charset="-128"/>
              <a:ea typeface="ＭＳ ゴシック" panose="020B0609070205080204" pitchFamily="49" charset="-128"/>
            </a:endParaRPr>
          </a:p>
        </p:txBody>
      </p:sp>
      <p:sp>
        <p:nvSpPr>
          <p:cNvPr id="30" name="テキスト ボックス 29">
            <a:extLst>
              <a:ext uri="{FF2B5EF4-FFF2-40B4-BE49-F238E27FC236}">
                <a16:creationId xmlns="" xmlns:a16="http://schemas.microsoft.com/office/drawing/2014/main" id="{A0B5F4EF-F8CA-43D5-BB74-7612B3D01AB4}"/>
              </a:ext>
            </a:extLst>
          </p:cNvPr>
          <p:cNvSpPr txBox="1"/>
          <p:nvPr/>
        </p:nvSpPr>
        <p:spPr>
          <a:xfrm>
            <a:off x="4413146" y="6513150"/>
            <a:ext cx="3641716" cy="276999"/>
          </a:xfrm>
          <a:prstGeom prst="rect">
            <a:avLst/>
          </a:prstGeom>
          <a:noFill/>
        </p:spPr>
        <p:txBody>
          <a:bodyPr wrap="square" rtlCol="0">
            <a:spAutoFit/>
          </a:bodyPr>
          <a:lstStyle/>
          <a:p>
            <a:r>
              <a:rPr lang="ja-JP" altLang="en-US" sz="1200" dirty="0" smtClean="0">
                <a:latin typeface="ＭＳ ゴシック" panose="020B0609070205080204" pitchFamily="49" charset="-128"/>
                <a:ea typeface="ＭＳ ゴシック" panose="020B0609070205080204" pitchFamily="49" charset="-128"/>
              </a:rPr>
              <a:t>「平成</a:t>
            </a:r>
            <a:r>
              <a:rPr lang="en-US" altLang="ja-JP" sz="1200" dirty="0" smtClean="0">
                <a:latin typeface="ＭＳ ゴシック" panose="020B0609070205080204" pitchFamily="49" charset="-128"/>
                <a:ea typeface="ＭＳ ゴシック" panose="020B0609070205080204" pitchFamily="49" charset="-128"/>
              </a:rPr>
              <a:t>31</a:t>
            </a:r>
            <a:r>
              <a:rPr lang="ja-JP" altLang="en-US" sz="1200" dirty="0" smtClean="0">
                <a:latin typeface="ＭＳ ゴシック" panose="020B0609070205080204" pitchFamily="49" charset="-128"/>
                <a:ea typeface="ＭＳ ゴシック" panose="020B0609070205080204" pitchFamily="49" charset="-128"/>
              </a:rPr>
              <a:t>年度東京大学</a:t>
            </a:r>
            <a:r>
              <a:rPr lang="zh-TW" altLang="en-US" sz="1200" dirty="0" smtClean="0">
                <a:latin typeface="ＭＳ ゴシック" panose="020B0609070205080204" pitchFamily="49" charset="-128"/>
                <a:ea typeface="ＭＳ ゴシック" panose="020B0609070205080204" pitchFamily="49" charset="-128"/>
              </a:rPr>
              <a:t>推薦</a:t>
            </a:r>
            <a:r>
              <a:rPr lang="zh-TW" altLang="en-US" sz="1200" dirty="0">
                <a:latin typeface="ＭＳ ゴシック" panose="020B0609070205080204" pitchFamily="49" charset="-128"/>
                <a:ea typeface="ＭＳ ゴシック" panose="020B0609070205080204" pitchFamily="49" charset="-128"/>
              </a:rPr>
              <a:t>入試学生募集</a:t>
            </a:r>
            <a:r>
              <a:rPr lang="zh-TW" altLang="en-US" sz="1200" dirty="0" smtClean="0">
                <a:latin typeface="ＭＳ ゴシック" panose="020B0609070205080204" pitchFamily="49" charset="-128"/>
                <a:ea typeface="ＭＳ ゴシック" panose="020B0609070205080204" pitchFamily="49" charset="-128"/>
              </a:rPr>
              <a:t>要項</a:t>
            </a:r>
            <a:r>
              <a:rPr lang="ja-JP" altLang="en-US" sz="1200" dirty="0" smtClean="0">
                <a:latin typeface="ＭＳ ゴシック" panose="020B0609070205080204" pitchFamily="49" charset="-128"/>
                <a:ea typeface="ＭＳ ゴシック" panose="020B0609070205080204" pitchFamily="49" charset="-128"/>
              </a:rPr>
              <a:t>」</a:t>
            </a:r>
            <a:endParaRPr lang="ja-JP" altLang="en-US" sz="1200" dirty="0">
              <a:latin typeface="ＭＳ ゴシック" panose="020B0609070205080204" pitchFamily="49" charset="-128"/>
              <a:ea typeface="ＭＳ ゴシック" panose="020B0609070205080204" pitchFamily="49" charset="-128"/>
            </a:endParaRPr>
          </a:p>
        </p:txBody>
      </p:sp>
      <p:sp>
        <p:nvSpPr>
          <p:cNvPr id="2" name="スライド番号プレースホルダー 1"/>
          <p:cNvSpPr>
            <a:spLocks noGrp="1"/>
          </p:cNvSpPr>
          <p:nvPr>
            <p:ph type="sldNum" sz="quarter" idx="12"/>
          </p:nvPr>
        </p:nvSpPr>
        <p:spPr>
          <a:xfrm>
            <a:off x="6962459" y="6482478"/>
            <a:ext cx="2057400" cy="365125"/>
          </a:xfrm>
        </p:spPr>
        <p:txBody>
          <a:bodyPr/>
          <a:lstStyle/>
          <a:p>
            <a:fld id="{2ABD4F6D-E658-4974-B811-492294182954}" type="slidenum">
              <a:rPr kumimoji="1" lang="ja-JP" altLang="en-US" smtClean="0"/>
              <a:t>1</a:t>
            </a:fld>
            <a:endParaRPr kumimoji="1" lang="ja-JP" altLang="en-US"/>
          </a:p>
        </p:txBody>
      </p:sp>
    </p:spTree>
    <p:extLst>
      <p:ext uri="{BB962C8B-B14F-4D97-AF65-F5344CB8AC3E}">
        <p14:creationId xmlns:p14="http://schemas.microsoft.com/office/powerpoint/2010/main" val="107406807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テキスト ボックス 2"/>
          <p:cNvSpPr txBox="1"/>
          <p:nvPr/>
        </p:nvSpPr>
        <p:spPr>
          <a:xfrm>
            <a:off x="925766" y="1119020"/>
            <a:ext cx="3262432" cy="461665"/>
          </a:xfrm>
          <a:prstGeom prst="rect">
            <a:avLst/>
          </a:prstGeom>
          <a:noFill/>
        </p:spPr>
        <p:txBody>
          <a:bodyPr wrap="none" rtlCol="0">
            <a:spAutoFit/>
          </a:bodyPr>
          <a:lstStyle/>
          <a:p>
            <a:r>
              <a:rPr lang="ja-JP" altLang="en-US" sz="2400" dirty="0">
                <a:latin typeface="ＭＳ ゴシック" panose="020B0609070205080204" pitchFamily="49" charset="-128"/>
                <a:ea typeface="ＭＳ ゴシック" panose="020B0609070205080204" pitchFamily="49" charset="-128"/>
              </a:rPr>
              <a:t>石川県立金沢泉丘高校</a:t>
            </a:r>
          </a:p>
        </p:txBody>
      </p:sp>
      <p:sp>
        <p:nvSpPr>
          <p:cNvPr id="5" name="テキスト ボックス 4"/>
          <p:cNvSpPr txBox="1"/>
          <p:nvPr/>
        </p:nvSpPr>
        <p:spPr>
          <a:xfrm>
            <a:off x="6281968" y="1119020"/>
            <a:ext cx="1723549" cy="461665"/>
          </a:xfrm>
          <a:prstGeom prst="rect">
            <a:avLst/>
          </a:prstGeom>
          <a:noFill/>
        </p:spPr>
        <p:txBody>
          <a:bodyPr wrap="none" rtlCol="0">
            <a:spAutoFit/>
          </a:bodyPr>
          <a:lstStyle/>
          <a:p>
            <a:r>
              <a:rPr lang="ja-JP" altLang="en-US" sz="2400" dirty="0">
                <a:latin typeface="ＭＳ ゴシック" panose="020B0609070205080204" pitchFamily="49" charset="-128"/>
                <a:ea typeface="ＭＳ ゴシック" panose="020B0609070205080204" pitchFamily="49" charset="-128"/>
              </a:rPr>
              <a:t>北海道大学</a:t>
            </a:r>
          </a:p>
        </p:txBody>
      </p:sp>
      <p:sp>
        <p:nvSpPr>
          <p:cNvPr id="4" name="角丸四角形 3"/>
          <p:cNvSpPr/>
          <p:nvPr/>
        </p:nvSpPr>
        <p:spPr>
          <a:xfrm>
            <a:off x="107795" y="1541935"/>
            <a:ext cx="4464205" cy="520720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nchorCtr="0"/>
          <a:lstStyle/>
          <a:p>
            <a:r>
              <a:rPr lang="en-US" altLang="ja-JP" sz="2000" b="1" dirty="0">
                <a:latin typeface="ＭＳ ゴシック" panose="020B0609070205080204" pitchFamily="49" charset="-128"/>
                <a:ea typeface="ＭＳ ゴシック" panose="020B0609070205080204" pitchFamily="49" charset="-128"/>
              </a:rPr>
              <a:t>【</a:t>
            </a:r>
            <a:r>
              <a:rPr lang="ja-JP" altLang="en-US" sz="2000" b="1" dirty="0">
                <a:latin typeface="ＭＳ ゴシック" panose="020B0609070205080204" pitchFamily="49" charset="-128"/>
                <a:ea typeface="ＭＳ ゴシック" panose="020B0609070205080204" pitchFamily="49" charset="-128"/>
              </a:rPr>
              <a:t>学習指導方針</a:t>
            </a:r>
            <a:endParaRPr lang="en-US" altLang="ja-JP" sz="2000" b="1" dirty="0">
              <a:latin typeface="ＭＳ ゴシック" panose="020B0609070205080204" pitchFamily="49" charset="-128"/>
              <a:ea typeface="ＭＳ ゴシック" panose="020B0609070205080204" pitchFamily="49" charset="-128"/>
            </a:endParaRPr>
          </a:p>
          <a:p>
            <a:r>
              <a:rPr lang="ja-JP" altLang="en-US" sz="2000" b="1" dirty="0">
                <a:latin typeface="ＭＳ ゴシック" panose="020B0609070205080204" pitchFamily="49" charset="-128"/>
                <a:ea typeface="ＭＳ ゴシック" panose="020B0609070205080204" pitchFamily="49" charset="-128"/>
              </a:rPr>
              <a:t>　　</a:t>
            </a:r>
            <a:r>
              <a:rPr lang="ja-JP" altLang="en-US" sz="2000" b="1" dirty="0" smtClean="0">
                <a:latin typeface="ＭＳ ゴシック" panose="020B0609070205080204" pitchFamily="49" charset="-128"/>
                <a:ea typeface="ＭＳ ゴシック" panose="020B0609070205080204" pitchFamily="49" charset="-128"/>
              </a:rPr>
              <a:t>　　（</a:t>
            </a:r>
            <a:r>
              <a:rPr lang="ja-JP" altLang="en-US" sz="2000" b="1" dirty="0">
                <a:latin typeface="ＭＳ ゴシック" panose="020B0609070205080204" pitchFamily="49" charset="-128"/>
                <a:ea typeface="ＭＳ ゴシック" panose="020B0609070205080204" pitchFamily="49" charset="-128"/>
              </a:rPr>
              <a:t>スクールポリシー）</a:t>
            </a:r>
            <a:r>
              <a:rPr lang="en-US" altLang="ja-JP" sz="2000" b="1" dirty="0">
                <a:latin typeface="ＭＳ ゴシック" panose="020B0609070205080204" pitchFamily="49" charset="-128"/>
                <a:ea typeface="ＭＳ ゴシック" panose="020B0609070205080204" pitchFamily="49" charset="-128"/>
              </a:rPr>
              <a:t>】</a:t>
            </a:r>
          </a:p>
          <a:p>
            <a:endParaRPr lang="en-US" altLang="ja-JP" sz="1100" b="1" dirty="0">
              <a:latin typeface="ＭＳ ゴシック" panose="020B0609070205080204" pitchFamily="49" charset="-128"/>
              <a:ea typeface="ＭＳ ゴシック" panose="020B0609070205080204" pitchFamily="49" charset="-128"/>
            </a:endParaRPr>
          </a:p>
          <a:p>
            <a:r>
              <a:rPr lang="ja-JP" altLang="en-US" sz="2000" b="1" dirty="0">
                <a:latin typeface="ＭＳ ゴシック" panose="020B0609070205080204" pitchFamily="49" charset="-128"/>
                <a:ea typeface="ＭＳ ゴシック" panose="020B0609070205080204" pitchFamily="49" charset="-128"/>
              </a:rPr>
              <a:t>１　</a:t>
            </a:r>
            <a:r>
              <a:rPr lang="ja-JP" altLang="en-US" sz="2000" b="1" u="sng" dirty="0">
                <a:solidFill>
                  <a:srgbClr val="FF0000"/>
                </a:solidFill>
                <a:latin typeface="ＭＳ ゴシック" panose="020B0609070205080204" pitchFamily="49" charset="-128"/>
                <a:ea typeface="ＭＳ ゴシック" panose="020B0609070205080204" pitchFamily="49" charset="-128"/>
              </a:rPr>
              <a:t>生徒一人一人の</a:t>
            </a:r>
            <a:r>
              <a:rPr lang="ja-JP" altLang="en-US" sz="2000" b="1" u="sng" dirty="0" smtClean="0">
                <a:solidFill>
                  <a:srgbClr val="FF0000"/>
                </a:solidFill>
                <a:latin typeface="ＭＳ ゴシック" panose="020B0609070205080204" pitchFamily="49" charset="-128"/>
                <a:ea typeface="ＭＳ ゴシック" panose="020B0609070205080204" pitchFamily="49" charset="-128"/>
              </a:rPr>
              <a:t>課題発見</a:t>
            </a:r>
            <a:r>
              <a:rPr lang="ja-JP" altLang="en-US" sz="2000" b="1" u="sng" dirty="0">
                <a:solidFill>
                  <a:srgbClr val="FF0000"/>
                </a:solidFill>
                <a:latin typeface="ＭＳ ゴシック" panose="020B0609070205080204" pitchFamily="49" charset="-128"/>
                <a:ea typeface="ＭＳ ゴシック" panose="020B0609070205080204" pitchFamily="49" charset="-128"/>
              </a:rPr>
              <a:t>・</a:t>
            </a:r>
            <a:r>
              <a:rPr lang="ja-JP" altLang="en-US" sz="2000" b="1" u="sng" dirty="0" smtClean="0">
                <a:solidFill>
                  <a:srgbClr val="FF0000"/>
                </a:solidFill>
                <a:latin typeface="ＭＳ ゴシック" panose="020B0609070205080204" pitchFamily="49" charset="-128"/>
                <a:ea typeface="ＭＳ ゴシック" panose="020B0609070205080204" pitchFamily="49" charset="-128"/>
              </a:rPr>
              <a:t>解</a:t>
            </a:r>
            <a:endParaRPr lang="en-US" altLang="ja-JP" sz="2000" b="1" u="sng" dirty="0" smtClean="0">
              <a:solidFill>
                <a:srgbClr val="FF0000"/>
              </a:solidFill>
              <a:latin typeface="ＭＳ ゴシック" panose="020B0609070205080204" pitchFamily="49" charset="-128"/>
              <a:ea typeface="ＭＳ ゴシック" panose="020B0609070205080204" pitchFamily="49" charset="-128"/>
            </a:endParaRPr>
          </a:p>
          <a:p>
            <a:r>
              <a:rPr lang="ja-JP" altLang="en-US" sz="2000" b="1" dirty="0" smtClean="0">
                <a:solidFill>
                  <a:srgbClr val="FF0000"/>
                </a:solidFill>
                <a:latin typeface="ＭＳ ゴシック" panose="020B0609070205080204" pitchFamily="49" charset="-128"/>
                <a:ea typeface="ＭＳ ゴシック" panose="020B0609070205080204" pitchFamily="49" charset="-128"/>
              </a:rPr>
              <a:t>　</a:t>
            </a:r>
            <a:r>
              <a:rPr lang="ja-JP" altLang="en-US" sz="2000" b="1" u="sng" dirty="0" smtClean="0">
                <a:solidFill>
                  <a:srgbClr val="FF0000"/>
                </a:solidFill>
                <a:latin typeface="ＭＳ ゴシック" panose="020B0609070205080204" pitchFamily="49" charset="-128"/>
                <a:ea typeface="ＭＳ ゴシック" panose="020B0609070205080204" pitchFamily="49" charset="-128"/>
              </a:rPr>
              <a:t>決能力を</a:t>
            </a:r>
            <a:r>
              <a:rPr lang="ja-JP" altLang="en-US" sz="2000" b="1" u="sng" dirty="0">
                <a:solidFill>
                  <a:srgbClr val="FF0000"/>
                </a:solidFill>
                <a:latin typeface="ＭＳ ゴシック" panose="020B0609070205080204" pitchFamily="49" charset="-128"/>
                <a:ea typeface="ＭＳ ゴシック" panose="020B0609070205080204" pitchFamily="49" charset="-128"/>
              </a:rPr>
              <a:t>高め</a:t>
            </a:r>
            <a:r>
              <a:rPr lang="ja-JP" altLang="en-US" sz="2000" b="1" dirty="0">
                <a:latin typeface="ＭＳ ゴシック" panose="020B0609070205080204" pitchFamily="49" charset="-128"/>
                <a:ea typeface="ＭＳ ゴシック" panose="020B0609070205080204" pitchFamily="49" charset="-128"/>
              </a:rPr>
              <a:t>、質</a:t>
            </a:r>
            <a:r>
              <a:rPr lang="ja-JP" altLang="en-US" sz="2000" b="1" dirty="0" smtClean="0">
                <a:latin typeface="ＭＳ ゴシック" panose="020B0609070205080204" pitchFamily="49" charset="-128"/>
                <a:ea typeface="ＭＳ ゴシック" panose="020B0609070205080204" pitchFamily="49" charset="-128"/>
              </a:rPr>
              <a:t>の高い教科指</a:t>
            </a:r>
            <a:endParaRPr lang="en-US" altLang="ja-JP" sz="2000" b="1" dirty="0" smtClean="0">
              <a:latin typeface="ＭＳ ゴシック" panose="020B0609070205080204" pitchFamily="49" charset="-128"/>
              <a:ea typeface="ＭＳ ゴシック" panose="020B0609070205080204" pitchFamily="49" charset="-128"/>
            </a:endParaRPr>
          </a:p>
          <a:p>
            <a:r>
              <a:rPr lang="ja-JP" altLang="en-US" sz="2000" b="1" dirty="0" smtClean="0">
                <a:latin typeface="ＭＳ ゴシック" panose="020B0609070205080204" pitchFamily="49" charset="-128"/>
                <a:ea typeface="ＭＳ ゴシック" panose="020B0609070205080204" pitchFamily="49" charset="-128"/>
              </a:rPr>
              <a:t>　導を展開する</a:t>
            </a:r>
            <a:r>
              <a:rPr lang="ja-JP" altLang="en-US" sz="2000" b="1" dirty="0">
                <a:latin typeface="ＭＳ ゴシック" panose="020B0609070205080204" pitchFamily="49" charset="-128"/>
                <a:ea typeface="ＭＳ ゴシック" panose="020B0609070205080204" pitchFamily="49" charset="-128"/>
              </a:rPr>
              <a:t>。</a:t>
            </a:r>
            <a:endParaRPr lang="en-US" altLang="ja-JP" sz="2000" b="1" dirty="0">
              <a:latin typeface="ＭＳ ゴシック" panose="020B0609070205080204" pitchFamily="49" charset="-128"/>
              <a:ea typeface="ＭＳ ゴシック" panose="020B0609070205080204" pitchFamily="49" charset="-128"/>
            </a:endParaRPr>
          </a:p>
          <a:p>
            <a:r>
              <a:rPr lang="ja-JP" altLang="en-US" sz="2000" b="1" dirty="0">
                <a:latin typeface="ＭＳ ゴシック" panose="020B0609070205080204" pitchFamily="49" charset="-128"/>
                <a:ea typeface="ＭＳ ゴシック" panose="020B0609070205080204" pitchFamily="49" charset="-128"/>
              </a:rPr>
              <a:t>２　</a:t>
            </a:r>
            <a:r>
              <a:rPr lang="ja-JP" altLang="en-US" sz="2000" b="1" u="dbl" dirty="0">
                <a:solidFill>
                  <a:srgbClr val="FF0000"/>
                </a:solidFill>
                <a:uFill>
                  <a:solidFill>
                    <a:srgbClr val="FF0000"/>
                  </a:solidFill>
                </a:uFill>
                <a:latin typeface="ＭＳ ゴシック" panose="020B0609070205080204" pitchFamily="49" charset="-128"/>
                <a:ea typeface="ＭＳ ゴシック" panose="020B0609070205080204" pitchFamily="49" charset="-128"/>
              </a:rPr>
              <a:t>多面的に考え</a:t>
            </a:r>
            <a:r>
              <a:rPr lang="ja-JP" altLang="en-US" sz="2000" b="1" dirty="0">
                <a:solidFill>
                  <a:schemeClr val="bg1"/>
                </a:solidFill>
                <a:latin typeface="ＭＳ ゴシック" panose="020B0609070205080204" pitchFamily="49" charset="-128"/>
                <a:ea typeface="ＭＳ ゴシック" panose="020B0609070205080204" pitchFamily="49" charset="-128"/>
              </a:rPr>
              <a:t>、多角的</a:t>
            </a:r>
            <a:r>
              <a:rPr lang="ja-JP" altLang="en-US" sz="2000" b="1" dirty="0" smtClean="0">
                <a:solidFill>
                  <a:schemeClr val="bg1"/>
                </a:solidFill>
                <a:latin typeface="ＭＳ ゴシック" panose="020B0609070205080204" pitchFamily="49" charset="-128"/>
                <a:ea typeface="ＭＳ ゴシック" panose="020B0609070205080204" pitchFamily="49" charset="-128"/>
              </a:rPr>
              <a:t>に行動</a:t>
            </a:r>
            <a:endParaRPr lang="en-US" altLang="ja-JP" sz="2000" b="1" dirty="0" smtClean="0">
              <a:solidFill>
                <a:schemeClr val="bg1"/>
              </a:solidFill>
              <a:latin typeface="ＭＳ ゴシック" panose="020B0609070205080204" pitchFamily="49" charset="-128"/>
              <a:ea typeface="ＭＳ ゴシック" panose="020B0609070205080204" pitchFamily="49" charset="-128"/>
            </a:endParaRPr>
          </a:p>
          <a:p>
            <a:r>
              <a:rPr lang="ja-JP" altLang="en-US" sz="2000" b="1" dirty="0" smtClean="0">
                <a:latin typeface="ＭＳ ゴシック" panose="020B0609070205080204" pitchFamily="49" charset="-128"/>
                <a:ea typeface="ＭＳ ゴシック" panose="020B0609070205080204" pitchFamily="49" charset="-128"/>
              </a:rPr>
              <a:t>　できる力</a:t>
            </a:r>
            <a:r>
              <a:rPr lang="ja-JP" altLang="en-US" sz="2000" b="1" dirty="0">
                <a:latin typeface="ＭＳ ゴシック" panose="020B0609070205080204" pitchFamily="49" charset="-128"/>
                <a:ea typeface="ＭＳ ゴシック" panose="020B0609070205080204" pitchFamily="49" charset="-128"/>
              </a:rPr>
              <a:t>を備えた</a:t>
            </a:r>
            <a:r>
              <a:rPr lang="ja-JP" altLang="en-US" sz="2000" b="1" u="wavyHeavy" dirty="0" smtClean="0">
                <a:solidFill>
                  <a:srgbClr val="FF0000"/>
                </a:solidFill>
                <a:latin typeface="ＭＳ ゴシック" panose="020B0609070205080204" pitchFamily="49" charset="-128"/>
                <a:ea typeface="ＭＳ ゴシック" panose="020B0609070205080204" pitchFamily="49" charset="-128"/>
              </a:rPr>
              <a:t>リーダー</a:t>
            </a:r>
            <a:r>
              <a:rPr lang="ja-JP" altLang="en-US" sz="2000" b="1" u="wavyHeavy" dirty="0">
                <a:solidFill>
                  <a:srgbClr val="FF0000"/>
                </a:solidFill>
                <a:latin typeface="ＭＳ ゴシック" panose="020B0609070205080204" pitchFamily="49" charset="-128"/>
                <a:ea typeface="ＭＳ ゴシック" panose="020B0609070205080204" pitchFamily="49" charset="-128"/>
              </a:rPr>
              <a:t>を</a:t>
            </a:r>
            <a:r>
              <a:rPr lang="ja-JP" altLang="en-US" sz="2000" b="1" u="wavyHeavy" dirty="0" smtClean="0">
                <a:solidFill>
                  <a:srgbClr val="FF0000"/>
                </a:solidFill>
                <a:latin typeface="ＭＳ ゴシック" panose="020B0609070205080204" pitchFamily="49" charset="-128"/>
                <a:ea typeface="ＭＳ ゴシック" panose="020B0609070205080204" pitchFamily="49" charset="-128"/>
              </a:rPr>
              <a:t>育</a:t>
            </a:r>
            <a:endParaRPr lang="en-US" altLang="ja-JP" sz="2000" b="1" u="wavyHeavy" dirty="0" smtClean="0">
              <a:solidFill>
                <a:srgbClr val="FF0000"/>
              </a:solidFill>
              <a:latin typeface="ＭＳ ゴシック" panose="020B0609070205080204" pitchFamily="49" charset="-128"/>
              <a:ea typeface="ＭＳ ゴシック" panose="020B0609070205080204" pitchFamily="49" charset="-128"/>
            </a:endParaRPr>
          </a:p>
          <a:p>
            <a:r>
              <a:rPr lang="ja-JP" altLang="en-US" sz="2000" b="1" dirty="0" smtClean="0">
                <a:solidFill>
                  <a:srgbClr val="FF0000"/>
                </a:solidFill>
                <a:latin typeface="ＭＳ ゴシック" panose="020B0609070205080204" pitchFamily="49" charset="-128"/>
                <a:ea typeface="ＭＳ ゴシック" panose="020B0609070205080204" pitchFamily="49" charset="-128"/>
              </a:rPr>
              <a:t>　</a:t>
            </a:r>
            <a:r>
              <a:rPr lang="ja-JP" altLang="en-US" sz="2000" b="1" u="wavyHeavy" dirty="0" err="1" smtClean="0">
                <a:solidFill>
                  <a:srgbClr val="FF0000"/>
                </a:solidFill>
                <a:latin typeface="ＭＳ ゴシック" panose="020B0609070205080204" pitchFamily="49" charset="-128"/>
                <a:ea typeface="ＭＳ ゴシック" panose="020B0609070205080204" pitchFamily="49" charset="-128"/>
              </a:rPr>
              <a:t>成</a:t>
            </a:r>
            <a:r>
              <a:rPr lang="ja-JP" altLang="en-US" sz="2000" b="1" dirty="0" err="1" smtClean="0">
                <a:latin typeface="ＭＳ ゴシック" panose="020B0609070205080204" pitchFamily="49" charset="-128"/>
                <a:ea typeface="ＭＳ ゴシック" panose="020B0609070205080204" pitchFamily="49" charset="-128"/>
              </a:rPr>
              <a:t>する</a:t>
            </a:r>
            <a:r>
              <a:rPr lang="ja-JP" altLang="en-US" sz="2000" b="1" dirty="0" smtClean="0">
                <a:latin typeface="ＭＳ ゴシック" panose="020B0609070205080204" pitchFamily="49" charset="-128"/>
                <a:ea typeface="ＭＳ ゴシック" panose="020B0609070205080204" pitchFamily="49" charset="-128"/>
              </a:rPr>
              <a:t>。</a:t>
            </a:r>
            <a:endParaRPr lang="en-US" altLang="ja-JP" sz="2000" b="1" dirty="0" smtClean="0">
              <a:latin typeface="ＭＳ ゴシック" panose="020B0609070205080204" pitchFamily="49" charset="-128"/>
              <a:ea typeface="ＭＳ ゴシック" panose="020B0609070205080204" pitchFamily="49" charset="-128"/>
            </a:endParaRPr>
          </a:p>
          <a:p>
            <a:endParaRPr lang="en-US" altLang="ja-JP" sz="500" b="1" dirty="0">
              <a:latin typeface="ＭＳ ゴシック" panose="020B0609070205080204" pitchFamily="49" charset="-128"/>
              <a:ea typeface="ＭＳ ゴシック" panose="020B0609070205080204" pitchFamily="49" charset="-128"/>
            </a:endParaRPr>
          </a:p>
          <a:p>
            <a:r>
              <a:rPr lang="ja-JP" altLang="en-US" sz="1500" b="1" dirty="0" smtClean="0">
                <a:latin typeface="ＭＳ ゴシック" panose="020B0609070205080204" pitchFamily="49" charset="-128"/>
                <a:ea typeface="ＭＳ ゴシック" panose="020B0609070205080204" pitchFamily="49" charset="-128"/>
              </a:rPr>
              <a:t>＜学校の特色＞</a:t>
            </a:r>
            <a:endParaRPr lang="en-US" altLang="ja-JP" sz="1500" b="1" dirty="0">
              <a:latin typeface="ＭＳ ゴシック" panose="020B0609070205080204" pitchFamily="49" charset="-128"/>
              <a:ea typeface="ＭＳ ゴシック" panose="020B0609070205080204" pitchFamily="49" charset="-128"/>
            </a:endParaRPr>
          </a:p>
          <a:p>
            <a:r>
              <a:rPr lang="ja-JP" altLang="en-US" sz="1600" b="1" dirty="0" smtClean="0">
                <a:latin typeface="ＭＳ ゴシック" panose="020B0609070205080204" pitchFamily="49" charset="-128"/>
                <a:ea typeface="ＭＳ ゴシック" panose="020B0609070205080204" pitchFamily="49" charset="-128"/>
              </a:rPr>
              <a:t>・国公立大学現役進学率（</a:t>
            </a:r>
            <a:r>
              <a:rPr lang="en-US" altLang="ja-JP" sz="1600" b="1" dirty="0">
                <a:latin typeface="ＭＳ ゴシック" panose="020B0609070205080204" pitchFamily="49" charset="-128"/>
                <a:ea typeface="ＭＳ ゴシック" panose="020B0609070205080204" pitchFamily="49" charset="-128"/>
              </a:rPr>
              <a:t>H29</a:t>
            </a:r>
            <a:r>
              <a:rPr lang="ja-JP" altLang="en-US" sz="1600" b="1" dirty="0" smtClean="0">
                <a:latin typeface="ＭＳ ゴシック" panose="020B0609070205080204" pitchFamily="49" charset="-128"/>
                <a:ea typeface="ＭＳ ゴシック" panose="020B0609070205080204" pitchFamily="49" charset="-128"/>
              </a:rPr>
              <a:t>）</a:t>
            </a:r>
            <a:r>
              <a:rPr lang="en-US" altLang="ja-JP" sz="1600" b="1" dirty="0" smtClean="0">
                <a:latin typeface="ＭＳ ゴシック" panose="020B0609070205080204" pitchFamily="49" charset="-128"/>
                <a:ea typeface="ＭＳ ゴシック" panose="020B0609070205080204" pitchFamily="49" charset="-128"/>
              </a:rPr>
              <a:t>55.8</a:t>
            </a:r>
            <a:r>
              <a:rPr lang="ja-JP" altLang="en-US" sz="1600" b="1" dirty="0" smtClean="0">
                <a:latin typeface="ＭＳ ゴシック" panose="020B0609070205080204" pitchFamily="49" charset="-128"/>
                <a:ea typeface="ＭＳ ゴシック" panose="020B0609070205080204" pitchFamily="49" charset="-128"/>
              </a:rPr>
              <a:t>％</a:t>
            </a:r>
            <a:endParaRPr lang="en-US" altLang="ja-JP" sz="1600" b="1" dirty="0" smtClean="0">
              <a:latin typeface="ＭＳ ゴシック" panose="020B0609070205080204" pitchFamily="49" charset="-128"/>
              <a:ea typeface="ＭＳ ゴシック" panose="020B0609070205080204" pitchFamily="49" charset="-128"/>
            </a:endParaRPr>
          </a:p>
          <a:p>
            <a:r>
              <a:rPr lang="ja-JP" altLang="en-US" sz="1600" b="1" dirty="0" smtClean="0">
                <a:latin typeface="ＭＳ ゴシック" panose="020B0609070205080204" pitchFamily="49" charset="-128"/>
                <a:ea typeface="ＭＳ ゴシック" panose="020B0609070205080204" pitchFamily="49" charset="-128"/>
              </a:rPr>
              <a:t>　　東京大学</a:t>
            </a:r>
            <a:r>
              <a:rPr lang="en-US" altLang="ja-JP" sz="1600" b="1" dirty="0">
                <a:latin typeface="ＭＳ ゴシック" panose="020B0609070205080204" pitchFamily="49" charset="-128"/>
                <a:ea typeface="ＭＳ ゴシック" panose="020B0609070205080204" pitchFamily="49" charset="-128"/>
              </a:rPr>
              <a:t>21</a:t>
            </a:r>
            <a:r>
              <a:rPr lang="ja-JP" altLang="en-US" sz="1600" b="1" dirty="0" smtClean="0">
                <a:latin typeface="ＭＳ ゴシック" panose="020B0609070205080204" pitchFamily="49" charset="-128"/>
                <a:ea typeface="ＭＳ ゴシック" panose="020B0609070205080204" pitchFamily="49" charset="-128"/>
              </a:rPr>
              <a:t>名　京都大学</a:t>
            </a:r>
            <a:r>
              <a:rPr lang="en-US" altLang="ja-JP" sz="1600" b="1" dirty="0" smtClean="0">
                <a:latin typeface="ＭＳ ゴシック" panose="020B0609070205080204" pitchFamily="49" charset="-128"/>
                <a:ea typeface="ＭＳ ゴシック" panose="020B0609070205080204" pitchFamily="49" charset="-128"/>
              </a:rPr>
              <a:t>26</a:t>
            </a:r>
            <a:r>
              <a:rPr lang="ja-JP" altLang="en-US" sz="1600" b="1" dirty="0" smtClean="0">
                <a:latin typeface="ＭＳ ゴシック" panose="020B0609070205080204" pitchFamily="49" charset="-128"/>
                <a:ea typeface="ＭＳ ゴシック" panose="020B0609070205080204" pitchFamily="49" charset="-128"/>
              </a:rPr>
              <a:t>名</a:t>
            </a:r>
            <a:endParaRPr lang="en-US" altLang="ja-JP" sz="1600" b="1" dirty="0" smtClean="0">
              <a:latin typeface="ＭＳ ゴシック" panose="020B0609070205080204" pitchFamily="49" charset="-128"/>
              <a:ea typeface="ＭＳ ゴシック" panose="020B0609070205080204" pitchFamily="49" charset="-128"/>
            </a:endParaRPr>
          </a:p>
          <a:p>
            <a:r>
              <a:rPr lang="ja-JP" altLang="en-US" sz="1600" b="1" dirty="0" smtClean="0">
                <a:latin typeface="ＭＳ ゴシック" panose="020B0609070205080204" pitchFamily="49" charset="-128"/>
                <a:ea typeface="ＭＳ ゴシック" panose="020B0609070205080204" pitchFamily="49" charset="-128"/>
              </a:rPr>
              <a:t>　　北海道大学</a:t>
            </a:r>
            <a:r>
              <a:rPr lang="en-US" altLang="ja-JP" sz="1600" b="1" dirty="0" smtClean="0">
                <a:latin typeface="ＭＳ ゴシック" panose="020B0609070205080204" pitchFamily="49" charset="-128"/>
                <a:ea typeface="ＭＳ ゴシック" panose="020B0609070205080204" pitchFamily="49" charset="-128"/>
              </a:rPr>
              <a:t>19</a:t>
            </a:r>
            <a:r>
              <a:rPr lang="ja-JP" altLang="en-US" sz="1600" b="1" dirty="0" smtClean="0">
                <a:latin typeface="ＭＳ ゴシック" panose="020B0609070205080204" pitchFamily="49" charset="-128"/>
                <a:ea typeface="ＭＳ ゴシック" panose="020B0609070205080204" pitchFamily="49" charset="-128"/>
              </a:rPr>
              <a:t>名（道外の</a:t>
            </a:r>
            <a:r>
              <a:rPr lang="ja-JP" altLang="en-US" sz="1600" b="1" dirty="0">
                <a:latin typeface="ＭＳ ゴシック" panose="020B0609070205080204" pitchFamily="49" charset="-128"/>
                <a:ea typeface="ＭＳ ゴシック" panose="020B0609070205080204" pitchFamily="49" charset="-128"/>
              </a:rPr>
              <a:t>高校で</a:t>
            </a:r>
            <a:r>
              <a:rPr lang="ja-JP" altLang="en-US" sz="1600" b="1" dirty="0" smtClean="0">
                <a:latin typeface="ＭＳ ゴシック" panose="020B0609070205080204" pitchFamily="49" charset="-128"/>
                <a:ea typeface="ＭＳ ゴシック" panose="020B0609070205080204" pitchFamily="49" charset="-128"/>
              </a:rPr>
              <a:t>最多）</a:t>
            </a:r>
            <a:endParaRPr lang="en-US" altLang="ja-JP" sz="1600" b="1" dirty="0" smtClean="0">
              <a:latin typeface="ＭＳ ゴシック" panose="020B0609070205080204" pitchFamily="49" charset="-128"/>
              <a:ea typeface="ＭＳ ゴシック" panose="020B0609070205080204" pitchFamily="49" charset="-128"/>
            </a:endParaRPr>
          </a:p>
          <a:p>
            <a:r>
              <a:rPr lang="ja-JP" altLang="en-US" sz="1600" b="1" dirty="0" smtClean="0">
                <a:latin typeface="ＭＳ ゴシック" panose="020B0609070205080204" pitchFamily="49" charset="-128"/>
                <a:ea typeface="ＭＳ ゴシック" panose="020B0609070205080204" pitchFamily="49" charset="-128"/>
              </a:rPr>
              <a:t>・</a:t>
            </a:r>
            <a:r>
              <a:rPr lang="ja-JP" altLang="en-US" sz="1600" b="1" spc="-100" dirty="0">
                <a:latin typeface="ＭＳ ゴシック" panose="020B0609070205080204" pitchFamily="49" charset="-128"/>
                <a:ea typeface="ＭＳ ゴシック" panose="020B0609070205080204" pitchFamily="49" charset="-128"/>
              </a:rPr>
              <a:t>ＳＳＨ</a:t>
            </a:r>
            <a:r>
              <a:rPr lang="ja-JP" altLang="en-US" sz="1600" b="1" spc="-100" dirty="0" smtClean="0">
                <a:latin typeface="ＭＳ ゴシック" panose="020B0609070205080204" pitchFamily="49" charset="-128"/>
                <a:ea typeface="ＭＳ ゴシック" panose="020B0609070205080204" pitchFamily="49" charset="-128"/>
              </a:rPr>
              <a:t>指定校</a:t>
            </a:r>
            <a:r>
              <a:rPr lang="en-US" altLang="ja-JP" sz="1600" b="1" spc="-100" dirty="0" smtClean="0">
                <a:latin typeface="ＭＳ ゴシック" panose="020B0609070205080204" pitchFamily="49" charset="-128"/>
                <a:ea typeface="ＭＳ ゴシック" panose="020B0609070205080204" pitchFamily="49" charset="-128"/>
              </a:rPr>
              <a:t>(H15</a:t>
            </a:r>
            <a:r>
              <a:rPr lang="ja-JP" altLang="en-US" sz="1600" b="1" spc="-100" dirty="0" smtClean="0">
                <a:latin typeface="ＭＳ ゴシック" panose="020B0609070205080204" pitchFamily="49" charset="-128"/>
                <a:ea typeface="ＭＳ ゴシック" panose="020B0609070205080204" pitchFamily="49" charset="-128"/>
              </a:rPr>
              <a:t>～</a:t>
            </a:r>
            <a:r>
              <a:rPr lang="en-US" altLang="ja-JP" sz="1600" b="1" spc="-100" dirty="0" smtClean="0">
                <a:latin typeface="ＭＳ ゴシック" panose="020B0609070205080204" pitchFamily="49" charset="-128"/>
                <a:ea typeface="ＭＳ ゴシック" panose="020B0609070205080204" pitchFamily="49" charset="-128"/>
              </a:rPr>
              <a:t>)</a:t>
            </a:r>
            <a:r>
              <a:rPr lang="ja-JP" altLang="en-US" sz="1600" b="1" spc="-100" dirty="0" err="1" smtClean="0">
                <a:latin typeface="ＭＳ ゴシック" panose="020B0609070205080204" pitchFamily="49" charset="-128"/>
                <a:ea typeface="ＭＳ ゴシック" panose="020B0609070205080204" pitchFamily="49" charset="-128"/>
              </a:rPr>
              <a:t>、</a:t>
            </a:r>
            <a:r>
              <a:rPr lang="ja-JP" altLang="en-US" sz="1600" b="1" spc="-100" dirty="0" smtClean="0">
                <a:latin typeface="ＭＳ ゴシック" panose="020B0609070205080204" pitchFamily="49" charset="-128"/>
                <a:ea typeface="ＭＳ ゴシック" panose="020B0609070205080204" pitchFamily="49" charset="-128"/>
              </a:rPr>
              <a:t>ＳＧＨ指定</a:t>
            </a:r>
            <a:r>
              <a:rPr lang="en-US" altLang="ja-JP" sz="1600" b="1" spc="-100" dirty="0" smtClean="0">
                <a:latin typeface="ＭＳ ゴシック" panose="020B0609070205080204" pitchFamily="49" charset="-128"/>
                <a:ea typeface="ＭＳ ゴシック" panose="020B0609070205080204" pitchFamily="49" charset="-128"/>
              </a:rPr>
              <a:t>(H27</a:t>
            </a:r>
            <a:r>
              <a:rPr lang="ja-JP" altLang="en-US" sz="1600" b="1" spc="-100" dirty="0" smtClean="0">
                <a:latin typeface="ＭＳ ゴシック" panose="020B0609070205080204" pitchFamily="49" charset="-128"/>
                <a:ea typeface="ＭＳ ゴシック" panose="020B0609070205080204" pitchFamily="49" charset="-128"/>
              </a:rPr>
              <a:t>～</a:t>
            </a:r>
            <a:r>
              <a:rPr lang="en-US" altLang="ja-JP" sz="1600" b="1" spc="-100" dirty="0" smtClean="0">
                <a:latin typeface="ＭＳ ゴシック" panose="020B0609070205080204" pitchFamily="49" charset="-128"/>
                <a:ea typeface="ＭＳ ゴシック" panose="020B0609070205080204" pitchFamily="49" charset="-128"/>
              </a:rPr>
              <a:t>)</a:t>
            </a:r>
            <a:endParaRPr lang="en-US" altLang="ja-JP" sz="1600" b="1" spc="-100" dirty="0">
              <a:latin typeface="ＭＳ ゴシック" panose="020B0609070205080204" pitchFamily="49" charset="-128"/>
              <a:ea typeface="ＭＳ ゴシック" panose="020B0609070205080204" pitchFamily="49" charset="-128"/>
            </a:endParaRPr>
          </a:p>
          <a:p>
            <a:r>
              <a:rPr lang="ja-JP" altLang="en-US" sz="1600" b="1" dirty="0" smtClean="0">
                <a:latin typeface="ＭＳ ゴシック" panose="020B0609070205080204" pitchFamily="49" charset="-128"/>
                <a:ea typeface="ＭＳ ゴシック" panose="020B0609070205080204" pitchFamily="49" charset="-128"/>
              </a:rPr>
              <a:t>・</a:t>
            </a:r>
            <a:r>
              <a:rPr lang="en-US" altLang="ja-JP" sz="1600" b="1" dirty="0" smtClean="0">
                <a:latin typeface="ＭＳ ゴシック" panose="020B0609070205080204" pitchFamily="49" charset="-128"/>
                <a:ea typeface="ＭＳ ゴシック" panose="020B0609070205080204" pitchFamily="49" charset="-128"/>
              </a:rPr>
              <a:t>｢</a:t>
            </a:r>
            <a:r>
              <a:rPr lang="ja-JP" altLang="en-US" sz="1600" b="1" dirty="0" smtClean="0">
                <a:latin typeface="ＭＳ ゴシック" panose="020B0609070205080204" pitchFamily="49" charset="-128"/>
                <a:ea typeface="ＭＳ ゴシック" panose="020B0609070205080204" pitchFamily="49" charset="-128"/>
              </a:rPr>
              <a:t>ＳＧ探究</a:t>
            </a:r>
            <a:r>
              <a:rPr lang="en-US" altLang="ja-JP" sz="1600" b="1" dirty="0" smtClean="0">
                <a:latin typeface="ＭＳ ゴシック" panose="020B0609070205080204" pitchFamily="49" charset="-128"/>
                <a:ea typeface="ＭＳ ゴシック" panose="020B0609070205080204" pitchFamily="49" charset="-128"/>
              </a:rPr>
              <a:t>｣</a:t>
            </a:r>
            <a:r>
              <a:rPr lang="ja-JP" altLang="en-US" sz="1600" b="1" dirty="0" smtClean="0">
                <a:latin typeface="ＭＳ ゴシック" panose="020B0609070205080204" pitchFamily="49" charset="-128"/>
                <a:ea typeface="ＭＳ ゴシック" panose="020B0609070205080204" pitchFamily="49" charset="-128"/>
              </a:rPr>
              <a:t>や</a:t>
            </a:r>
            <a:r>
              <a:rPr lang="en-US" altLang="ja-JP" sz="1600" b="1" dirty="0" smtClean="0">
                <a:latin typeface="ＭＳ ゴシック" panose="020B0609070205080204" pitchFamily="49" charset="-128"/>
                <a:ea typeface="ＭＳ ゴシック" panose="020B0609070205080204" pitchFamily="49" charset="-128"/>
              </a:rPr>
              <a:t>｢</a:t>
            </a:r>
            <a:r>
              <a:rPr lang="ja-JP" altLang="en-US" sz="1600" b="1" dirty="0" smtClean="0">
                <a:latin typeface="ＭＳ ゴシック" panose="020B0609070205080204" pitchFamily="49" charset="-128"/>
                <a:ea typeface="ＭＳ ゴシック" panose="020B0609070205080204" pitchFamily="49" charset="-128"/>
              </a:rPr>
              <a:t>ＡＩ</a:t>
            </a:r>
            <a:r>
              <a:rPr lang="ja-JP" altLang="en-US" sz="1600" b="1" dirty="0">
                <a:latin typeface="ＭＳ ゴシック" panose="020B0609070205080204" pitchFamily="49" charset="-128"/>
                <a:ea typeface="ＭＳ ゴシック" panose="020B0609070205080204" pitchFamily="49" charset="-128"/>
              </a:rPr>
              <a:t>課題</a:t>
            </a:r>
            <a:r>
              <a:rPr lang="ja-JP" altLang="en-US" sz="1600" b="1" dirty="0" smtClean="0">
                <a:latin typeface="ＭＳ ゴシック" panose="020B0609070205080204" pitchFamily="49" charset="-128"/>
                <a:ea typeface="ＭＳ ゴシック" panose="020B0609070205080204" pitchFamily="49" charset="-128"/>
              </a:rPr>
              <a:t>研究</a:t>
            </a:r>
            <a:r>
              <a:rPr lang="en-US" altLang="ja-JP" sz="1600" b="1" dirty="0" smtClean="0">
                <a:latin typeface="ＭＳ ゴシック" panose="020B0609070205080204" pitchFamily="49" charset="-128"/>
                <a:ea typeface="ＭＳ ゴシック" panose="020B0609070205080204" pitchFamily="49" charset="-128"/>
              </a:rPr>
              <a:t>｣</a:t>
            </a:r>
            <a:r>
              <a:rPr lang="ja-JP" altLang="en-US" sz="1600" b="1" dirty="0" smtClean="0">
                <a:latin typeface="ＭＳ ゴシック" panose="020B0609070205080204" pitchFamily="49" charset="-128"/>
                <a:ea typeface="ＭＳ ゴシック" panose="020B0609070205080204" pitchFamily="49" charset="-128"/>
              </a:rPr>
              <a:t>等、知識・</a:t>
            </a:r>
            <a:endParaRPr lang="en-US" altLang="ja-JP" sz="1600" b="1" dirty="0" smtClean="0">
              <a:latin typeface="ＭＳ ゴシック" panose="020B0609070205080204" pitchFamily="49" charset="-128"/>
              <a:ea typeface="ＭＳ ゴシック" panose="020B0609070205080204" pitchFamily="49" charset="-128"/>
            </a:endParaRPr>
          </a:p>
          <a:p>
            <a:r>
              <a:rPr lang="ja-JP" altLang="en-US" sz="1600" b="1" dirty="0" smtClean="0">
                <a:latin typeface="ＭＳ ゴシック" panose="020B0609070205080204" pitchFamily="49" charset="-128"/>
                <a:ea typeface="ＭＳ ゴシック" panose="020B0609070205080204" pitchFamily="49" charset="-128"/>
              </a:rPr>
              <a:t>　技能の習得に</a:t>
            </a:r>
            <a:r>
              <a:rPr lang="ja-JP" altLang="en-US" sz="1600" b="1" dirty="0">
                <a:latin typeface="ＭＳ ゴシック" panose="020B0609070205080204" pitchFamily="49" charset="-128"/>
                <a:ea typeface="ＭＳ ゴシック" panose="020B0609070205080204" pitchFamily="49" charset="-128"/>
              </a:rPr>
              <a:t>加えて、</a:t>
            </a:r>
            <a:r>
              <a:rPr lang="ja-JP" altLang="en-US" sz="1600" b="1" u="dashHeavy" dirty="0" smtClean="0">
                <a:solidFill>
                  <a:srgbClr val="FF0000"/>
                </a:solidFill>
                <a:latin typeface="ＭＳ ゴシック" panose="020B0609070205080204" pitchFamily="49" charset="-128"/>
                <a:ea typeface="ＭＳ ゴシック" panose="020B0609070205080204" pitchFamily="49" charset="-128"/>
              </a:rPr>
              <a:t>主体的に</a:t>
            </a:r>
            <a:r>
              <a:rPr lang="ja-JP" altLang="en-US" sz="1600" b="1" u="dashHeavy" dirty="0">
                <a:solidFill>
                  <a:srgbClr val="FF0000"/>
                </a:solidFill>
                <a:latin typeface="ＭＳ ゴシック" panose="020B0609070205080204" pitchFamily="49" charset="-128"/>
                <a:ea typeface="ＭＳ ゴシック" panose="020B0609070205080204" pitchFamily="49" charset="-128"/>
              </a:rPr>
              <a:t>学習</a:t>
            </a:r>
            <a:r>
              <a:rPr lang="ja-JP" altLang="en-US" sz="1600" b="1" u="dashHeavy" dirty="0" smtClean="0">
                <a:solidFill>
                  <a:srgbClr val="FF0000"/>
                </a:solidFill>
                <a:latin typeface="ＭＳ ゴシック" panose="020B0609070205080204" pitchFamily="49" charset="-128"/>
                <a:ea typeface="ＭＳ ゴシック" panose="020B0609070205080204" pitchFamily="49" charset="-128"/>
              </a:rPr>
              <a:t>に取</a:t>
            </a:r>
            <a:endParaRPr lang="en-US" altLang="ja-JP" sz="1600" b="1" u="dashHeavy" dirty="0" smtClean="0">
              <a:solidFill>
                <a:srgbClr val="FF0000"/>
              </a:solidFill>
              <a:latin typeface="ＭＳ ゴシック" panose="020B0609070205080204" pitchFamily="49" charset="-128"/>
              <a:ea typeface="ＭＳ ゴシック" panose="020B0609070205080204" pitchFamily="49" charset="-128"/>
            </a:endParaRPr>
          </a:p>
          <a:p>
            <a:r>
              <a:rPr lang="ja-JP" altLang="en-US" sz="1600" b="1" dirty="0" smtClean="0">
                <a:solidFill>
                  <a:srgbClr val="FF0000"/>
                </a:solidFill>
                <a:latin typeface="ＭＳ ゴシック" panose="020B0609070205080204" pitchFamily="49" charset="-128"/>
                <a:ea typeface="ＭＳ ゴシック" panose="020B0609070205080204" pitchFamily="49" charset="-128"/>
              </a:rPr>
              <a:t>　</a:t>
            </a:r>
            <a:r>
              <a:rPr lang="ja-JP" altLang="en-US" sz="1600" b="1" u="dashHeavy" dirty="0" err="1" smtClean="0">
                <a:solidFill>
                  <a:srgbClr val="FF0000"/>
                </a:solidFill>
                <a:latin typeface="ＭＳ ゴシック" panose="020B0609070205080204" pitchFamily="49" charset="-128"/>
                <a:ea typeface="ＭＳ ゴシック" panose="020B0609070205080204" pitchFamily="49" charset="-128"/>
              </a:rPr>
              <a:t>り</a:t>
            </a:r>
            <a:r>
              <a:rPr lang="ja-JP" altLang="en-US" sz="1600" b="1" u="dashHeavy" dirty="0" smtClean="0">
                <a:solidFill>
                  <a:srgbClr val="FF0000"/>
                </a:solidFill>
                <a:latin typeface="ＭＳ ゴシック" panose="020B0609070205080204" pitchFamily="49" charset="-128"/>
                <a:ea typeface="ＭＳ ゴシック" panose="020B0609070205080204" pitchFamily="49" charset="-128"/>
              </a:rPr>
              <a:t>組む</a:t>
            </a:r>
            <a:r>
              <a:rPr lang="ja-JP" altLang="en-US" sz="1600" b="1" u="dashHeavy" dirty="0">
                <a:solidFill>
                  <a:srgbClr val="FF0000"/>
                </a:solidFill>
                <a:latin typeface="ＭＳ ゴシック" panose="020B0609070205080204" pitchFamily="49" charset="-128"/>
                <a:ea typeface="ＭＳ ゴシック" panose="020B0609070205080204" pitchFamily="49" charset="-128"/>
              </a:rPr>
              <a:t>態度の育成</a:t>
            </a:r>
            <a:r>
              <a:rPr lang="ja-JP" altLang="en-US" sz="1600" b="1" dirty="0">
                <a:solidFill>
                  <a:schemeClr val="bg1"/>
                </a:solidFill>
                <a:latin typeface="ＭＳ ゴシック" panose="020B0609070205080204" pitchFamily="49" charset="-128"/>
                <a:ea typeface="ＭＳ ゴシック" panose="020B0609070205080204" pitchFamily="49" charset="-128"/>
              </a:rPr>
              <a:t>を</a:t>
            </a:r>
            <a:r>
              <a:rPr lang="ja-JP" altLang="en-US" sz="1600" b="1" dirty="0" smtClean="0">
                <a:solidFill>
                  <a:schemeClr val="bg1"/>
                </a:solidFill>
                <a:latin typeface="ＭＳ ゴシック" panose="020B0609070205080204" pitchFamily="49" charset="-128"/>
                <a:ea typeface="ＭＳ ゴシック" panose="020B0609070205080204" pitchFamily="49" charset="-128"/>
              </a:rPr>
              <a:t>目指した教育課程</a:t>
            </a:r>
            <a:r>
              <a:rPr lang="ja-JP" altLang="en-US" sz="1600" b="1" dirty="0" smtClean="0">
                <a:latin typeface="ＭＳ ゴシック" panose="020B0609070205080204" pitchFamily="49" charset="-128"/>
                <a:ea typeface="ＭＳ ゴシック" panose="020B0609070205080204" pitchFamily="49" charset="-128"/>
              </a:rPr>
              <a:t>を</a:t>
            </a:r>
            <a:endParaRPr lang="en-US" altLang="ja-JP" sz="1600" b="1" dirty="0" smtClean="0">
              <a:latin typeface="ＭＳ ゴシック" panose="020B0609070205080204" pitchFamily="49" charset="-128"/>
              <a:ea typeface="ＭＳ ゴシック" panose="020B0609070205080204" pitchFamily="49" charset="-128"/>
            </a:endParaRPr>
          </a:p>
          <a:p>
            <a:r>
              <a:rPr lang="ja-JP" altLang="en-US" sz="1600" b="1" dirty="0" smtClean="0">
                <a:latin typeface="ＭＳ ゴシック" panose="020B0609070205080204" pitchFamily="49" charset="-128"/>
                <a:ea typeface="ＭＳ ゴシック" panose="020B0609070205080204" pitchFamily="49" charset="-128"/>
              </a:rPr>
              <a:t>　展開</a:t>
            </a:r>
            <a:endParaRPr lang="en-US" altLang="ja-JP" sz="1600" b="1" dirty="0">
              <a:latin typeface="ＭＳ ゴシック" panose="020B0609070205080204" pitchFamily="49" charset="-128"/>
              <a:ea typeface="ＭＳ ゴシック" panose="020B0609070205080204" pitchFamily="49" charset="-128"/>
            </a:endParaRPr>
          </a:p>
          <a:p>
            <a:endParaRPr lang="en-US" altLang="ja-JP" sz="1500" b="1" dirty="0">
              <a:latin typeface="ＭＳ ゴシック" panose="020B0609070205080204" pitchFamily="49" charset="-128"/>
              <a:ea typeface="ＭＳ ゴシック" panose="020B0609070205080204" pitchFamily="49" charset="-128"/>
            </a:endParaRPr>
          </a:p>
        </p:txBody>
      </p:sp>
      <p:sp>
        <p:nvSpPr>
          <p:cNvPr id="7" name="角丸四角形 6"/>
          <p:cNvSpPr/>
          <p:nvPr/>
        </p:nvSpPr>
        <p:spPr>
          <a:xfrm>
            <a:off x="5465302" y="1580685"/>
            <a:ext cx="3618132" cy="516845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en-US" altLang="ja-JP" sz="2000" b="1" dirty="0">
                <a:latin typeface="ＭＳ ゴシック" panose="020B0609070205080204" pitchFamily="49" charset="-128"/>
                <a:ea typeface="ＭＳ ゴシック" panose="020B0609070205080204" pitchFamily="49" charset="-128"/>
              </a:rPr>
              <a:t>【</a:t>
            </a:r>
            <a:r>
              <a:rPr lang="ja-JP" altLang="en-US" sz="2000" b="1" dirty="0">
                <a:latin typeface="ＭＳ ゴシック" panose="020B0609070205080204" pitchFamily="49" charset="-128"/>
                <a:ea typeface="ＭＳ ゴシック" panose="020B0609070205080204" pitchFamily="49" charset="-128"/>
              </a:rPr>
              <a:t>入学者</a:t>
            </a:r>
            <a:r>
              <a:rPr lang="ja-JP" altLang="en-US" sz="2000" b="1" dirty="0" smtClean="0">
                <a:latin typeface="ＭＳ ゴシック" panose="020B0609070205080204" pitchFamily="49" charset="-128"/>
                <a:ea typeface="ＭＳ ゴシック" panose="020B0609070205080204" pitchFamily="49" charset="-128"/>
              </a:rPr>
              <a:t>受入れ</a:t>
            </a:r>
            <a:r>
              <a:rPr lang="ja-JP" altLang="en-US" sz="2000" b="1" dirty="0">
                <a:latin typeface="ＭＳ ゴシック" panose="020B0609070205080204" pitchFamily="49" charset="-128"/>
                <a:ea typeface="ＭＳ ゴシック" panose="020B0609070205080204" pitchFamily="49" charset="-128"/>
              </a:rPr>
              <a:t>方針</a:t>
            </a:r>
            <a:endParaRPr lang="en-US" altLang="ja-JP" sz="2000" b="1" dirty="0">
              <a:latin typeface="ＭＳ ゴシック" panose="020B0609070205080204" pitchFamily="49" charset="-128"/>
              <a:ea typeface="ＭＳ ゴシック" panose="020B0609070205080204" pitchFamily="49" charset="-128"/>
            </a:endParaRPr>
          </a:p>
          <a:p>
            <a:r>
              <a:rPr lang="ja-JP" altLang="en-US" sz="2000" b="1" dirty="0">
                <a:latin typeface="ＭＳ ゴシック" panose="020B0609070205080204" pitchFamily="49" charset="-128"/>
                <a:ea typeface="ＭＳ ゴシック" panose="020B0609070205080204" pitchFamily="49" charset="-128"/>
              </a:rPr>
              <a:t>　（</a:t>
            </a:r>
            <a:r>
              <a:rPr lang="ja-JP" altLang="en-US" sz="2000" b="1" dirty="0" smtClean="0">
                <a:latin typeface="ＭＳ ゴシック" panose="020B0609070205080204" pitchFamily="49" charset="-128"/>
                <a:ea typeface="ＭＳ ゴシック" panose="020B0609070205080204" pitchFamily="49" charset="-128"/>
              </a:rPr>
              <a:t>アドミッション</a:t>
            </a:r>
            <a:endParaRPr lang="en-US" altLang="ja-JP" sz="2000" b="1" dirty="0" smtClean="0">
              <a:latin typeface="ＭＳ ゴシック" panose="020B0609070205080204" pitchFamily="49" charset="-128"/>
              <a:ea typeface="ＭＳ ゴシック" panose="020B0609070205080204" pitchFamily="49" charset="-128"/>
            </a:endParaRPr>
          </a:p>
          <a:p>
            <a:r>
              <a:rPr lang="ja-JP" altLang="en-US" sz="2000" b="1" dirty="0">
                <a:latin typeface="ＭＳ ゴシック" panose="020B0609070205080204" pitchFamily="49" charset="-128"/>
                <a:ea typeface="ＭＳ ゴシック" panose="020B0609070205080204" pitchFamily="49" charset="-128"/>
              </a:rPr>
              <a:t>　</a:t>
            </a:r>
            <a:r>
              <a:rPr lang="ja-JP" altLang="en-US" sz="2000" b="1" dirty="0" smtClean="0">
                <a:latin typeface="ＭＳ ゴシック" panose="020B0609070205080204" pitchFamily="49" charset="-128"/>
                <a:ea typeface="ＭＳ ゴシック" panose="020B0609070205080204" pitchFamily="49" charset="-128"/>
              </a:rPr>
              <a:t>　　　　・ポリシー</a:t>
            </a:r>
            <a:r>
              <a:rPr lang="ja-JP" altLang="en-US" sz="2000" b="1" dirty="0">
                <a:latin typeface="ＭＳ ゴシック" panose="020B0609070205080204" pitchFamily="49" charset="-128"/>
                <a:ea typeface="ＭＳ ゴシック" panose="020B0609070205080204" pitchFamily="49" charset="-128"/>
              </a:rPr>
              <a:t>）</a:t>
            </a:r>
            <a:r>
              <a:rPr lang="en-US" altLang="ja-JP" sz="2000" b="1" dirty="0">
                <a:latin typeface="ＭＳ ゴシック" panose="020B0609070205080204" pitchFamily="49" charset="-128"/>
                <a:ea typeface="ＭＳ ゴシック" panose="020B0609070205080204" pitchFamily="49" charset="-128"/>
              </a:rPr>
              <a:t>】</a:t>
            </a:r>
          </a:p>
          <a:p>
            <a:endParaRPr lang="en-US" altLang="ja-JP" b="1" dirty="0">
              <a:latin typeface="ＭＳ ゴシック" panose="020B0609070205080204" pitchFamily="49" charset="-128"/>
              <a:ea typeface="ＭＳ ゴシック" panose="020B0609070205080204" pitchFamily="49" charset="-128"/>
            </a:endParaRPr>
          </a:p>
          <a:p>
            <a:r>
              <a:rPr lang="ja-JP" altLang="en-US" sz="1500" b="1" dirty="0">
                <a:latin typeface="ＭＳ ゴシック" panose="020B0609070205080204" pitchFamily="49" charset="-128"/>
                <a:ea typeface="ＭＳ ゴシック" panose="020B0609070205080204" pitchFamily="49" charset="-128"/>
              </a:rPr>
              <a:t>　</a:t>
            </a:r>
            <a:r>
              <a:rPr lang="ja-JP" altLang="en-US" sz="2000" b="1" dirty="0">
                <a:latin typeface="ＭＳ ゴシック" panose="020B0609070205080204" pitchFamily="49" charset="-128"/>
                <a:ea typeface="ＭＳ ゴシック" panose="020B0609070205080204" pitchFamily="49" charset="-128"/>
              </a:rPr>
              <a:t>北海道大学は、</a:t>
            </a:r>
            <a:r>
              <a:rPr lang="en-US" altLang="ja-JP" sz="2000" b="1" dirty="0">
                <a:latin typeface="ＭＳ ゴシック" panose="020B0609070205080204" pitchFamily="49" charset="-128"/>
                <a:ea typeface="ＭＳ ゴシック" panose="020B0609070205080204" pitchFamily="49" charset="-128"/>
              </a:rPr>
              <a:t>…</a:t>
            </a:r>
            <a:r>
              <a:rPr lang="ja-JP" altLang="en-US" sz="2000" b="1" dirty="0">
                <a:latin typeface="ＭＳ ゴシック" panose="020B0609070205080204" pitchFamily="49" charset="-128"/>
                <a:ea typeface="ＭＳ ゴシック" panose="020B0609070205080204" pitchFamily="49" charset="-128"/>
              </a:rPr>
              <a:t>基礎知識・基礎技能・数理能力・語学力・理解力・読解力を備えた</a:t>
            </a:r>
            <a:r>
              <a:rPr lang="ja-JP" altLang="en-US" sz="2000" b="1" dirty="0" smtClean="0">
                <a:latin typeface="ＭＳ ゴシック" panose="020B0609070205080204" pitchFamily="49" charset="-128"/>
                <a:ea typeface="ＭＳ ゴシック" panose="020B0609070205080204" pitchFamily="49" charset="-128"/>
              </a:rPr>
              <a:t>学生、また、</a:t>
            </a:r>
            <a:r>
              <a:rPr lang="en-US" altLang="ja-JP" sz="2000" b="1" dirty="0" smtClean="0">
                <a:latin typeface="ＭＳ ゴシック" panose="020B0609070205080204" pitchFamily="49" charset="-128"/>
                <a:ea typeface="ＭＳ ゴシック" panose="020B0609070205080204" pitchFamily="49" charset="-128"/>
              </a:rPr>
              <a:t>…</a:t>
            </a:r>
            <a:r>
              <a:rPr lang="ja-JP" altLang="en-US" sz="2000" b="1" u="sng" dirty="0">
                <a:solidFill>
                  <a:srgbClr val="FF0000"/>
                </a:solidFill>
                <a:latin typeface="ＭＳ ゴシック" panose="020B0609070205080204" pitchFamily="49" charset="-128"/>
                <a:ea typeface="ＭＳ ゴシック" panose="020B0609070205080204" pitchFamily="49" charset="-128"/>
              </a:rPr>
              <a:t>問題解決能力</a:t>
            </a:r>
            <a:r>
              <a:rPr lang="ja-JP" altLang="en-US" sz="2000" b="1" dirty="0">
                <a:latin typeface="ＭＳ ゴシック" panose="020B0609070205080204" pitchFamily="49" charset="-128"/>
                <a:ea typeface="ＭＳ ゴシック" panose="020B0609070205080204" pitchFamily="49" charset="-128"/>
              </a:rPr>
              <a:t>・創造力・倫理性・</a:t>
            </a:r>
            <a:r>
              <a:rPr lang="ja-JP" altLang="en-US" sz="2000" b="1" u="dbl" dirty="0">
                <a:solidFill>
                  <a:srgbClr val="FF0000"/>
                </a:solidFill>
                <a:latin typeface="ＭＳ ゴシック" panose="020B0609070205080204" pitchFamily="49" charset="-128"/>
                <a:ea typeface="ＭＳ ゴシック" panose="020B0609070205080204" pitchFamily="49" charset="-128"/>
              </a:rPr>
              <a:t>思考の柔軟性</a:t>
            </a:r>
            <a:r>
              <a:rPr lang="ja-JP" altLang="en-US" sz="2000" b="1" dirty="0">
                <a:latin typeface="ＭＳ ゴシック" panose="020B0609070205080204" pitchFamily="49" charset="-128"/>
                <a:ea typeface="ＭＳ ゴシック" panose="020B0609070205080204" pitchFamily="49" charset="-128"/>
              </a:rPr>
              <a:t>・コミュニケーション能力・論理的思考力・</a:t>
            </a:r>
            <a:r>
              <a:rPr lang="ja-JP" altLang="en-US" sz="2000" b="1" u="wavyHeavy" dirty="0">
                <a:solidFill>
                  <a:srgbClr val="FF0000"/>
                </a:solidFill>
                <a:uFill>
                  <a:solidFill>
                    <a:srgbClr val="FF0000"/>
                  </a:solidFill>
                </a:uFill>
                <a:latin typeface="ＭＳ ゴシック" panose="020B0609070205080204" pitchFamily="49" charset="-128"/>
                <a:ea typeface="ＭＳ ゴシック" panose="020B0609070205080204" pitchFamily="49" charset="-128"/>
              </a:rPr>
              <a:t>リーダーシップ</a:t>
            </a:r>
            <a:r>
              <a:rPr lang="ja-JP" altLang="en-US" sz="2000" b="1" dirty="0">
                <a:latin typeface="ＭＳ ゴシック" panose="020B0609070205080204" pitchFamily="49" charset="-128"/>
                <a:ea typeface="ＭＳ ゴシック" panose="020B0609070205080204" pitchFamily="49" charset="-128"/>
              </a:rPr>
              <a:t>、人間性や</a:t>
            </a:r>
            <a:r>
              <a:rPr lang="ja-JP" altLang="en-US" sz="2000" b="1" u="dashHeavy" dirty="0">
                <a:solidFill>
                  <a:srgbClr val="FF0000"/>
                </a:solidFill>
                <a:latin typeface="ＭＳ ゴシック" panose="020B0609070205080204" pitchFamily="49" charset="-128"/>
                <a:ea typeface="ＭＳ ゴシック" panose="020B0609070205080204" pitchFamily="49" charset="-128"/>
              </a:rPr>
              <a:t>学ぶ意欲</a:t>
            </a:r>
            <a:r>
              <a:rPr lang="ja-JP" altLang="en-US" sz="2000" b="1" dirty="0">
                <a:latin typeface="ＭＳ ゴシック" panose="020B0609070205080204" pitchFamily="49" charset="-128"/>
                <a:ea typeface="ＭＳ ゴシック" panose="020B0609070205080204" pitchFamily="49" charset="-128"/>
              </a:rPr>
              <a:t>などを備えた学生を、</a:t>
            </a:r>
            <a:r>
              <a:rPr lang="en-US" altLang="ja-JP" sz="2000" b="1" dirty="0">
                <a:latin typeface="ＭＳ ゴシック" panose="020B0609070205080204" pitchFamily="49" charset="-128"/>
                <a:ea typeface="ＭＳ ゴシック" panose="020B0609070205080204" pitchFamily="49" charset="-128"/>
              </a:rPr>
              <a:t>…</a:t>
            </a:r>
            <a:r>
              <a:rPr lang="ja-JP" altLang="en-US" sz="2000" b="1" dirty="0">
                <a:latin typeface="ＭＳ ゴシック" panose="020B0609070205080204" pitchFamily="49" charset="-128"/>
                <a:ea typeface="ＭＳ ゴシック" panose="020B0609070205080204" pitchFamily="49" charset="-128"/>
              </a:rPr>
              <a:t>受け入れています。</a:t>
            </a:r>
            <a:endParaRPr lang="ja-JP" altLang="en-US" sz="2000" b="1" dirty="0">
              <a:solidFill>
                <a:srgbClr val="FF0000"/>
              </a:solidFill>
              <a:latin typeface="ＭＳ ゴシック" panose="020B0609070205080204" pitchFamily="49" charset="-128"/>
              <a:ea typeface="ＭＳ ゴシック" panose="020B0609070205080204" pitchFamily="49" charset="-128"/>
            </a:endParaRPr>
          </a:p>
        </p:txBody>
      </p:sp>
      <p:sp>
        <p:nvSpPr>
          <p:cNvPr id="11" name="テキスト ボックス 10">
            <a:extLst>
              <a:ext uri="{FF2B5EF4-FFF2-40B4-BE49-F238E27FC236}">
                <a16:creationId xmlns="" xmlns:a16="http://schemas.microsoft.com/office/drawing/2014/main" id="{4D562B8D-D611-4EC9-A965-AD1E77FF4718}"/>
              </a:ext>
            </a:extLst>
          </p:cNvPr>
          <p:cNvSpPr txBox="1"/>
          <p:nvPr/>
        </p:nvSpPr>
        <p:spPr>
          <a:xfrm>
            <a:off x="0" y="0"/>
            <a:ext cx="9143999" cy="954107"/>
          </a:xfrm>
          <a:prstGeom prst="rect">
            <a:avLst/>
          </a:prstGeom>
          <a:noFill/>
          <a:ln w="25400">
            <a:noFill/>
          </a:ln>
        </p:spPr>
        <p:txBody>
          <a:bodyPr wrap="square" rtlCol="0">
            <a:spAutoFit/>
          </a:bodyPr>
          <a:lstStyle/>
          <a:p>
            <a:r>
              <a:rPr lang="en-US" altLang="ja-JP" sz="2800" dirty="0" smtClean="0">
                <a:latin typeface="ＭＳ ゴシック" panose="020B0609070205080204" pitchFamily="49" charset="-128"/>
                <a:ea typeface="ＭＳ ゴシック" panose="020B0609070205080204" pitchFamily="49" charset="-128"/>
              </a:rPr>
              <a:t>【</a:t>
            </a:r>
            <a:r>
              <a:rPr lang="ja-JP" altLang="en-US" sz="2800" dirty="0">
                <a:latin typeface="ＭＳ ゴシック" panose="020B0609070205080204" pitchFamily="49" charset="-128"/>
                <a:ea typeface="ＭＳ ゴシック" panose="020B0609070205080204" pitchFamily="49" charset="-128"/>
              </a:rPr>
              <a:t>高等学校の教育方針と大学の入学者</a:t>
            </a:r>
            <a:r>
              <a:rPr lang="ja-JP" altLang="en-US" sz="2800" dirty="0" smtClean="0">
                <a:latin typeface="ＭＳ ゴシック" panose="020B0609070205080204" pitchFamily="49" charset="-128"/>
                <a:ea typeface="ＭＳ ゴシック" panose="020B0609070205080204" pitchFamily="49" charset="-128"/>
              </a:rPr>
              <a:t>受入れ</a:t>
            </a:r>
            <a:r>
              <a:rPr lang="ja-JP" altLang="en-US" sz="2800" dirty="0">
                <a:latin typeface="ＭＳ ゴシック" panose="020B0609070205080204" pitchFamily="49" charset="-128"/>
                <a:ea typeface="ＭＳ ゴシック" panose="020B0609070205080204" pitchFamily="49" charset="-128"/>
              </a:rPr>
              <a:t>方針との</a:t>
            </a:r>
            <a:r>
              <a:rPr lang="ja-JP" altLang="en-US" sz="2800" dirty="0" smtClean="0">
                <a:latin typeface="ＭＳ ゴシック" panose="020B0609070205080204" pitchFamily="49" charset="-128"/>
                <a:ea typeface="ＭＳ ゴシック" panose="020B0609070205080204" pitchFamily="49" charset="-128"/>
              </a:rPr>
              <a:t>関</a:t>
            </a:r>
            <a:endParaRPr lang="en-US" altLang="ja-JP" sz="2800" dirty="0" smtClean="0">
              <a:latin typeface="ＭＳ ゴシック" panose="020B0609070205080204" pitchFamily="49" charset="-128"/>
              <a:ea typeface="ＭＳ ゴシック" panose="020B0609070205080204" pitchFamily="49" charset="-128"/>
            </a:endParaRPr>
          </a:p>
          <a:p>
            <a:r>
              <a:rPr lang="ja-JP" altLang="en-US" sz="2800" dirty="0" smtClean="0">
                <a:latin typeface="ＭＳ ゴシック" panose="020B0609070205080204" pitchFamily="49" charset="-128"/>
                <a:ea typeface="ＭＳ ゴシック" panose="020B0609070205080204" pitchFamily="49" charset="-128"/>
              </a:rPr>
              <a:t>　連</a:t>
            </a:r>
            <a:r>
              <a:rPr lang="en-US" altLang="ja-JP" sz="2800" dirty="0" smtClean="0">
                <a:latin typeface="ＭＳ ゴシック" panose="020B0609070205080204" pitchFamily="49" charset="-128"/>
                <a:ea typeface="ＭＳ ゴシック" panose="020B0609070205080204" pitchFamily="49" charset="-128"/>
              </a:rPr>
              <a:t>(</a:t>
            </a:r>
            <a:r>
              <a:rPr lang="ja-JP" altLang="en-US" sz="2800" dirty="0">
                <a:latin typeface="ＭＳ ゴシック" panose="020B0609070205080204" pitchFamily="49" charset="-128"/>
                <a:ea typeface="ＭＳ ゴシック" panose="020B0609070205080204" pitchFamily="49" charset="-128"/>
              </a:rPr>
              <a:t>例</a:t>
            </a:r>
            <a:r>
              <a:rPr lang="en-US" altLang="ja-JP" sz="2800" dirty="0">
                <a:latin typeface="ＭＳ ゴシック" panose="020B0609070205080204" pitchFamily="49" charset="-128"/>
                <a:ea typeface="ＭＳ ゴシック" panose="020B0609070205080204" pitchFamily="49" charset="-128"/>
              </a:rPr>
              <a:t>)】</a:t>
            </a:r>
            <a:endParaRPr lang="ja-JP" altLang="en-US" sz="2800" dirty="0">
              <a:latin typeface="ＭＳ ゴシック" panose="020B0609070205080204" pitchFamily="49" charset="-128"/>
              <a:ea typeface="ＭＳ ゴシック" panose="020B0609070205080204" pitchFamily="49" charset="-128"/>
            </a:endParaRPr>
          </a:p>
        </p:txBody>
      </p:sp>
      <p:sp>
        <p:nvSpPr>
          <p:cNvPr id="2" name="スライド番号プレースホルダー 1"/>
          <p:cNvSpPr>
            <a:spLocks noGrp="1"/>
          </p:cNvSpPr>
          <p:nvPr>
            <p:ph type="sldNum" sz="quarter" idx="12"/>
          </p:nvPr>
        </p:nvSpPr>
        <p:spPr>
          <a:xfrm>
            <a:off x="7072819" y="6482478"/>
            <a:ext cx="2057400" cy="365125"/>
          </a:xfrm>
        </p:spPr>
        <p:txBody>
          <a:bodyPr/>
          <a:lstStyle/>
          <a:p>
            <a:fld id="{2ABD4F6D-E658-4974-B811-492294182954}" type="slidenum">
              <a:rPr kumimoji="1" lang="ja-JP" altLang="en-US" smtClean="0"/>
              <a:t>2</a:t>
            </a:fld>
            <a:endParaRPr kumimoji="1" lang="ja-JP" altLang="en-US" dirty="0"/>
          </a:p>
        </p:txBody>
      </p:sp>
    </p:spTree>
    <p:extLst>
      <p:ext uri="{BB962C8B-B14F-4D97-AF65-F5344CB8AC3E}">
        <p14:creationId xmlns:p14="http://schemas.microsoft.com/office/powerpoint/2010/main" val="109530341"/>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5</TotalTime>
  <Words>226</Words>
  <Application>Microsoft Office PowerPoint</Application>
  <PresentationFormat>画面に合わせる (4:3)</PresentationFormat>
  <Paragraphs>63</Paragraphs>
  <Slides>2</Slides>
  <Notes>2</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2</vt:i4>
      </vt:variant>
    </vt:vector>
  </HeadingPairs>
  <TitlesOfParts>
    <vt:vector size="8" baseType="lpstr">
      <vt:lpstr>ＭＳ Ｐゴシック</vt:lpstr>
      <vt:lpstr>ＭＳ ゴシック</vt:lpstr>
      <vt:lpstr>Arial</vt:lpstr>
      <vt:lpstr>Calibri</vt:lpstr>
      <vt:lpstr>Calibri Light</vt:lpstr>
      <vt:lpstr>Office テーマ</vt:lpstr>
      <vt:lpstr>PowerPoint プレゼンテーション</vt:lpstr>
      <vt:lpstr>PowerPoint プレゼンテーション</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研究・相談部共通</dc:creator>
  <cp:lastModifiedBy>研究・相談部共通</cp:lastModifiedBy>
  <cp:revision>4</cp:revision>
  <dcterms:created xsi:type="dcterms:W3CDTF">2019-06-06T08:37:38Z</dcterms:created>
  <dcterms:modified xsi:type="dcterms:W3CDTF">2019-06-06T08:42:47Z</dcterms:modified>
</cp:coreProperties>
</file>