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7" r:id="rId3"/>
    <p:sldId id="258" r:id="rId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61" autoAdjust="0"/>
    <p:restoredTop sz="94660"/>
  </p:normalViewPr>
  <p:slideViewPr>
    <p:cSldViewPr snapToGrid="0">
      <p:cViewPr varScale="1">
        <p:scale>
          <a:sx n="56" d="100"/>
          <a:sy n="56" d="100"/>
        </p:scale>
        <p:origin x="84"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142006-9CB3-4F25-8C0F-D6B5A1652436}" type="datetimeFigureOut">
              <a:rPr kumimoji="1" lang="ja-JP" altLang="en-US" smtClean="0"/>
              <a:t>2019/6/6</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86AAE3-2ED3-47C7-B351-56389A6F43DD}" type="slidenum">
              <a:rPr kumimoji="1" lang="ja-JP" altLang="en-US" smtClean="0"/>
              <a:t>‹#›</a:t>
            </a:fld>
            <a:endParaRPr kumimoji="1" lang="ja-JP" altLang="en-US"/>
          </a:p>
        </p:txBody>
      </p:sp>
    </p:spTree>
    <p:extLst>
      <p:ext uri="{BB962C8B-B14F-4D97-AF65-F5344CB8AC3E}">
        <p14:creationId xmlns:p14="http://schemas.microsoft.com/office/powerpoint/2010/main" val="378183980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74713" y="846138"/>
            <a:ext cx="5038725" cy="3779837"/>
          </a:xfrm>
        </p:spPr>
      </p:sp>
      <p:sp>
        <p:nvSpPr>
          <p:cNvPr id="3" name="ノート プレースホルダー 2"/>
          <p:cNvSpPr>
            <a:spLocks noGrp="1"/>
          </p:cNvSpPr>
          <p:nvPr>
            <p:ph type="body" idx="1"/>
          </p:nvPr>
        </p:nvSpPr>
        <p:spPr/>
        <p:txBody>
          <a:bodyPr/>
          <a:lstStyle/>
          <a:p>
            <a:pPr defTabSz="916960">
              <a:defRPr/>
            </a:pPr>
            <a:r>
              <a:rPr lang="en-US" altLang="ja-JP" u="none" dirty="0">
                <a:solidFill>
                  <a:prstClr val="black"/>
                </a:solidFill>
                <a:latin typeface="ＭＳ ゴシック" panose="020B0609070205080204" pitchFamily="49" charset="-128"/>
                <a:ea typeface="ＭＳ ゴシック" panose="020B0609070205080204" pitchFamily="49" charset="-128"/>
              </a:rPr>
              <a:t>【</a:t>
            </a:r>
            <a:r>
              <a:rPr lang="ja-JP" altLang="en-US" u="none" dirty="0">
                <a:solidFill>
                  <a:prstClr val="black"/>
                </a:solidFill>
                <a:latin typeface="ＭＳ ゴシック" panose="020B0609070205080204" pitchFamily="49" charset="-128"/>
                <a:ea typeface="ＭＳ ゴシック" panose="020B0609070205080204" pitchFamily="49" charset="-128"/>
              </a:rPr>
              <a:t>段階的な校内体制づくり</a:t>
            </a:r>
            <a:r>
              <a:rPr lang="en-US" altLang="ja-JP" u="none" dirty="0">
                <a:solidFill>
                  <a:prstClr val="black"/>
                </a:solidFill>
                <a:latin typeface="ＭＳ ゴシック" panose="020B0609070205080204" pitchFamily="49" charset="-128"/>
                <a:ea typeface="ＭＳ ゴシック" panose="020B0609070205080204" pitchFamily="49" charset="-128"/>
              </a:rPr>
              <a:t>】</a:t>
            </a:r>
          </a:p>
          <a:p>
            <a:pPr defTabSz="916960">
              <a:defRPr/>
            </a:pPr>
            <a:r>
              <a:rPr lang="ja-JP" altLang="en-US" u="none" dirty="0">
                <a:solidFill>
                  <a:prstClr val="black"/>
                </a:solidFill>
                <a:latin typeface="ＭＳ ゴシック" panose="020B0609070205080204" pitchFamily="49" charset="-128"/>
                <a:ea typeface="ＭＳ ゴシック" panose="020B0609070205080204" pitchFamily="49" charset="-128"/>
              </a:rPr>
              <a:t>　</a:t>
            </a:r>
            <a:r>
              <a:rPr lang="ja-JP" altLang="en-US" u="none" dirty="0" smtClean="0">
                <a:solidFill>
                  <a:prstClr val="black"/>
                </a:solidFill>
                <a:latin typeface="ＭＳ ゴシック" panose="020B0609070205080204" pitchFamily="49" charset="-128"/>
                <a:ea typeface="ＭＳ ゴシック" panose="020B0609070205080204" pitchFamily="49" charset="-128"/>
              </a:rPr>
              <a:t>探究を円滑に導入させるために、どのような学校経営が求められるか。スライド</a:t>
            </a:r>
            <a:r>
              <a:rPr lang="ja-JP" altLang="en-US" u="none" dirty="0">
                <a:solidFill>
                  <a:prstClr val="black"/>
                </a:solidFill>
                <a:latin typeface="ＭＳ ゴシック" panose="020B0609070205080204" pitchFamily="49" charset="-128"/>
                <a:ea typeface="ＭＳ ゴシック" panose="020B0609070205080204" pitchFamily="49" charset="-128"/>
              </a:rPr>
              <a:t>に示したとおり、段階的</a:t>
            </a:r>
            <a:r>
              <a:rPr lang="ja-JP" altLang="en-US" u="none" dirty="0" smtClean="0">
                <a:solidFill>
                  <a:prstClr val="black"/>
                </a:solidFill>
                <a:latin typeface="ＭＳ ゴシック" panose="020B0609070205080204" pitchFamily="49" charset="-128"/>
                <a:ea typeface="ＭＳ ゴシック" panose="020B0609070205080204" pitchFamily="49" charset="-128"/>
              </a:rPr>
              <a:t>に、校内体制づくりや学校運営を行うことが大切である。</a:t>
            </a:r>
            <a:endParaRPr lang="ja-JP" altLang="en-US" u="none" dirty="0">
              <a:solidFill>
                <a:prstClr val="black"/>
              </a:solidFill>
              <a:latin typeface="ＭＳ ゴシック" panose="020B0609070205080204" pitchFamily="49" charset="-128"/>
              <a:ea typeface="ＭＳ ゴシック" panose="020B0609070205080204" pitchFamily="49" charset="-128"/>
            </a:endParaRPr>
          </a:p>
          <a:p>
            <a:pPr defTabSz="916960">
              <a:defRPr/>
            </a:pPr>
            <a:r>
              <a:rPr lang="ja-JP" altLang="en-US" u="none" dirty="0">
                <a:solidFill>
                  <a:prstClr val="black"/>
                </a:solidFill>
                <a:latin typeface="ＭＳ ゴシック" panose="020B0609070205080204" pitchFamily="49" charset="-128"/>
                <a:ea typeface="ＭＳ ゴシック" panose="020B0609070205080204" pitchFamily="49" charset="-128"/>
              </a:rPr>
              <a:t>　第１ステップと</a:t>
            </a:r>
            <a:r>
              <a:rPr lang="ja-JP" altLang="en-US" u="none" dirty="0" smtClean="0">
                <a:solidFill>
                  <a:prstClr val="black"/>
                </a:solidFill>
                <a:latin typeface="ＭＳ ゴシック" panose="020B0609070205080204" pitchFamily="49" charset="-128"/>
                <a:ea typeface="ＭＳ ゴシック" panose="020B0609070205080204" pitchFamily="49" charset="-128"/>
              </a:rPr>
              <a:t>して、探究導入の合意形成に向け、校務運営委員会（部長</a:t>
            </a:r>
            <a:r>
              <a:rPr lang="ja-JP" altLang="en-US" u="none" dirty="0">
                <a:solidFill>
                  <a:prstClr val="black"/>
                </a:solidFill>
                <a:latin typeface="ＭＳ ゴシック" panose="020B0609070205080204" pitchFamily="49" charset="-128"/>
                <a:ea typeface="ＭＳ ゴシック" panose="020B0609070205080204" pitchFamily="49" charset="-128"/>
              </a:rPr>
              <a:t>・主任</a:t>
            </a:r>
            <a:r>
              <a:rPr lang="ja-JP" altLang="en-US" u="none" dirty="0" smtClean="0">
                <a:solidFill>
                  <a:prstClr val="black"/>
                </a:solidFill>
                <a:latin typeface="ＭＳ ゴシック" panose="020B0609070205080204" pitchFamily="49" charset="-128"/>
                <a:ea typeface="ＭＳ ゴシック" panose="020B0609070205080204" pitchFamily="49" charset="-128"/>
              </a:rPr>
              <a:t>会議）など</a:t>
            </a:r>
            <a:r>
              <a:rPr lang="ja-JP" altLang="en-US" u="none" dirty="0">
                <a:solidFill>
                  <a:prstClr val="black"/>
                </a:solidFill>
                <a:latin typeface="ＭＳ ゴシック" panose="020B0609070205080204" pitchFamily="49" charset="-128"/>
                <a:ea typeface="ＭＳ ゴシック" panose="020B0609070205080204" pitchFamily="49" charset="-128"/>
              </a:rPr>
              <a:t>既存の</a:t>
            </a:r>
            <a:r>
              <a:rPr lang="ja-JP" altLang="en-US" u="none" dirty="0" smtClean="0">
                <a:solidFill>
                  <a:prstClr val="black"/>
                </a:solidFill>
                <a:latin typeface="ＭＳ ゴシック" panose="020B0609070205080204" pitchFamily="49" charset="-128"/>
                <a:ea typeface="ＭＳ ゴシック" panose="020B0609070205080204" pitchFamily="49" charset="-128"/>
              </a:rPr>
              <a:t>組織を活用することが大切である。いきなり全教職員の合意形成を図ることが難しい学校もあることから、既存の組織が、合意形成の核となることが必要である。また、学校の実情に応じて、推進役</a:t>
            </a:r>
            <a:r>
              <a:rPr lang="ja-JP" altLang="en-US" u="none" dirty="0">
                <a:solidFill>
                  <a:prstClr val="black"/>
                </a:solidFill>
                <a:latin typeface="ＭＳ ゴシック" panose="020B0609070205080204" pitchFamily="49" charset="-128"/>
                <a:ea typeface="ＭＳ ゴシック" panose="020B0609070205080204" pitchFamily="49" charset="-128"/>
              </a:rPr>
              <a:t>となる部長・</a:t>
            </a:r>
            <a:r>
              <a:rPr lang="ja-JP" altLang="en-US" u="none" dirty="0" smtClean="0">
                <a:solidFill>
                  <a:prstClr val="black"/>
                </a:solidFill>
                <a:latin typeface="ＭＳ ゴシック" panose="020B0609070205080204" pitchFamily="49" charset="-128"/>
                <a:ea typeface="ＭＳ ゴシック" panose="020B0609070205080204" pitchFamily="49" charset="-128"/>
              </a:rPr>
              <a:t>主任を決めたり、会議での提案者を調整したりするなどの事前の準備も検討する必要がある。</a:t>
            </a:r>
            <a:endParaRPr lang="ja-JP" altLang="en-US" u="none" dirty="0">
              <a:solidFill>
                <a:prstClr val="black"/>
              </a:solidFill>
              <a:latin typeface="ＭＳ ゴシック" panose="020B0609070205080204" pitchFamily="49" charset="-128"/>
              <a:ea typeface="ＭＳ ゴシック" panose="020B0609070205080204" pitchFamily="49" charset="-128"/>
            </a:endParaRPr>
          </a:p>
          <a:p>
            <a:pPr defTabSz="916960">
              <a:defRPr/>
            </a:pPr>
            <a:r>
              <a:rPr lang="ja-JP" altLang="en-US" u="none" dirty="0">
                <a:solidFill>
                  <a:prstClr val="black"/>
                </a:solidFill>
                <a:latin typeface="ＭＳ ゴシック" panose="020B0609070205080204" pitchFamily="49" charset="-128"/>
                <a:ea typeface="ＭＳ ゴシック" panose="020B0609070205080204" pitchFamily="49" charset="-128"/>
              </a:rPr>
              <a:t>　</a:t>
            </a:r>
            <a:r>
              <a:rPr lang="ja-JP" altLang="en-US" u="none" dirty="0" smtClean="0">
                <a:solidFill>
                  <a:prstClr val="black"/>
                </a:solidFill>
                <a:latin typeface="ＭＳ ゴシック" panose="020B0609070205080204" pitchFamily="49" charset="-128"/>
                <a:ea typeface="ＭＳ ゴシック" panose="020B0609070205080204" pitchFamily="49" charset="-128"/>
              </a:rPr>
              <a:t>既存の組織での合意形成が図られたら、第２</a:t>
            </a:r>
            <a:r>
              <a:rPr lang="ja-JP" altLang="en-US" u="none" dirty="0">
                <a:solidFill>
                  <a:prstClr val="black"/>
                </a:solidFill>
                <a:latin typeface="ＭＳ ゴシック" panose="020B0609070205080204" pitchFamily="49" charset="-128"/>
                <a:ea typeface="ＭＳ ゴシック" panose="020B0609070205080204" pitchFamily="49" charset="-128"/>
              </a:rPr>
              <a:t>ステップとして、職員</a:t>
            </a:r>
            <a:r>
              <a:rPr lang="ja-JP" altLang="en-US" u="none" dirty="0" smtClean="0">
                <a:solidFill>
                  <a:prstClr val="black"/>
                </a:solidFill>
                <a:latin typeface="ＭＳ ゴシック" panose="020B0609070205080204" pitchFamily="49" charset="-128"/>
                <a:ea typeface="ＭＳ ゴシック" panose="020B0609070205080204" pitchFamily="49" charset="-128"/>
              </a:rPr>
              <a:t>会議などで、探究導入の共通</a:t>
            </a:r>
            <a:r>
              <a:rPr lang="ja-JP" altLang="en-US" u="none" dirty="0">
                <a:solidFill>
                  <a:prstClr val="black"/>
                </a:solidFill>
                <a:latin typeface="ＭＳ ゴシック" panose="020B0609070205080204" pitchFamily="49" charset="-128"/>
                <a:ea typeface="ＭＳ ゴシック" panose="020B0609070205080204" pitchFamily="49" charset="-128"/>
              </a:rPr>
              <a:t>理解</a:t>
            </a:r>
            <a:r>
              <a:rPr lang="ja-JP" altLang="en-US" u="none" dirty="0" smtClean="0">
                <a:solidFill>
                  <a:prstClr val="black"/>
                </a:solidFill>
                <a:latin typeface="ＭＳ ゴシック" panose="020B0609070205080204" pitchFamily="49" charset="-128"/>
                <a:ea typeface="ＭＳ ゴシック" panose="020B0609070205080204" pitchFamily="49" charset="-128"/>
              </a:rPr>
              <a:t>を図る。あわせて、「</a:t>
            </a:r>
            <a:r>
              <a:rPr lang="ja-JP" altLang="en-US" u="none" dirty="0">
                <a:solidFill>
                  <a:prstClr val="black"/>
                </a:solidFill>
                <a:latin typeface="ＭＳ ゴシック" panose="020B0609070205080204" pitchFamily="49" charset="-128"/>
                <a:ea typeface="ＭＳ ゴシック" panose="020B0609070205080204" pitchFamily="49" charset="-128"/>
              </a:rPr>
              <a:t>総合的な探究の時間推進チーム</a:t>
            </a:r>
            <a:r>
              <a:rPr lang="ja-JP" altLang="en-US" u="none" dirty="0" smtClean="0">
                <a:solidFill>
                  <a:prstClr val="black"/>
                </a:solidFill>
                <a:latin typeface="ＭＳ ゴシック" panose="020B0609070205080204" pitchFamily="49" charset="-128"/>
                <a:ea typeface="ＭＳ ゴシック" panose="020B0609070205080204" pitchFamily="49" charset="-128"/>
              </a:rPr>
              <a:t>」など企画・運営の主体となる新た</a:t>
            </a:r>
            <a:r>
              <a:rPr lang="ja-JP" altLang="en-US" u="none" dirty="0">
                <a:solidFill>
                  <a:prstClr val="black"/>
                </a:solidFill>
                <a:latin typeface="ＭＳ ゴシック" panose="020B0609070205080204" pitchFamily="49" charset="-128"/>
                <a:ea typeface="ＭＳ ゴシック" panose="020B0609070205080204" pitchFamily="49" charset="-128"/>
              </a:rPr>
              <a:t>な</a:t>
            </a:r>
            <a:r>
              <a:rPr lang="ja-JP" altLang="en-US" u="none" dirty="0" smtClean="0">
                <a:solidFill>
                  <a:prstClr val="black"/>
                </a:solidFill>
                <a:latin typeface="ＭＳ ゴシック" panose="020B0609070205080204" pitchFamily="49" charset="-128"/>
                <a:ea typeface="ＭＳ ゴシック" panose="020B0609070205080204" pitchFamily="49" charset="-128"/>
              </a:rPr>
              <a:t>組織をつくることを提案することも必要である。既存</a:t>
            </a:r>
            <a:r>
              <a:rPr lang="ja-JP" altLang="en-US" u="none" dirty="0">
                <a:solidFill>
                  <a:prstClr val="black"/>
                </a:solidFill>
                <a:latin typeface="ＭＳ ゴシック" panose="020B0609070205080204" pitchFamily="49" charset="-128"/>
                <a:ea typeface="ＭＳ ゴシック" panose="020B0609070205080204" pitchFamily="49" charset="-128"/>
              </a:rPr>
              <a:t>の分掌に新たな業務</a:t>
            </a:r>
            <a:r>
              <a:rPr lang="ja-JP" altLang="en-US" u="none" dirty="0" smtClean="0">
                <a:solidFill>
                  <a:prstClr val="black"/>
                </a:solidFill>
                <a:latin typeface="ＭＳ ゴシック" panose="020B0609070205080204" pitchFamily="49" charset="-128"/>
                <a:ea typeface="ＭＳ ゴシック" panose="020B0609070205080204" pitchFamily="49" charset="-128"/>
              </a:rPr>
              <a:t>を付加して、負担感や不安を与えるより、公募</a:t>
            </a:r>
            <a:r>
              <a:rPr lang="ja-JP" altLang="en-US" u="none" dirty="0">
                <a:solidFill>
                  <a:prstClr val="black"/>
                </a:solidFill>
                <a:latin typeface="ＭＳ ゴシック" panose="020B0609070205080204" pitchFamily="49" charset="-128"/>
                <a:ea typeface="ＭＳ ゴシック" panose="020B0609070205080204" pitchFamily="49" charset="-128"/>
              </a:rPr>
              <a:t>するなど</a:t>
            </a:r>
            <a:r>
              <a:rPr lang="ja-JP" altLang="en-US" u="none" dirty="0" smtClean="0">
                <a:solidFill>
                  <a:prstClr val="black"/>
                </a:solidFill>
                <a:latin typeface="ＭＳ ゴシック" panose="020B0609070205080204" pitchFamily="49" charset="-128"/>
                <a:ea typeface="ＭＳ ゴシック" panose="020B0609070205080204" pitchFamily="49" charset="-128"/>
              </a:rPr>
              <a:t>して意欲や経験のある教員で構成された新しい組織の方が、円滑な導入</a:t>
            </a:r>
            <a:r>
              <a:rPr lang="ja-JP" altLang="en-US" u="none" dirty="0">
                <a:solidFill>
                  <a:prstClr val="black"/>
                </a:solidFill>
                <a:latin typeface="ＭＳ ゴシック" panose="020B0609070205080204" pitchFamily="49" charset="-128"/>
                <a:ea typeface="ＭＳ ゴシック" panose="020B0609070205080204" pitchFamily="49" charset="-128"/>
              </a:rPr>
              <a:t>・推進</a:t>
            </a:r>
            <a:r>
              <a:rPr lang="ja-JP" altLang="en-US" u="none" dirty="0" smtClean="0">
                <a:solidFill>
                  <a:prstClr val="black"/>
                </a:solidFill>
                <a:latin typeface="ＭＳ ゴシック" panose="020B0609070205080204" pitchFamily="49" charset="-128"/>
                <a:ea typeface="ＭＳ ゴシック" panose="020B0609070205080204" pitchFamily="49" charset="-128"/>
              </a:rPr>
              <a:t>が図られる。また、新組織</a:t>
            </a:r>
            <a:r>
              <a:rPr lang="ja-JP" altLang="en-US" u="none" dirty="0">
                <a:solidFill>
                  <a:prstClr val="black"/>
                </a:solidFill>
                <a:latin typeface="ＭＳ ゴシック" panose="020B0609070205080204" pitchFamily="49" charset="-128"/>
                <a:ea typeface="ＭＳ ゴシック" panose="020B0609070205080204" pitchFamily="49" charset="-128"/>
              </a:rPr>
              <a:t>を</a:t>
            </a:r>
            <a:r>
              <a:rPr lang="ja-JP" altLang="en-US" u="none" dirty="0" smtClean="0">
                <a:solidFill>
                  <a:prstClr val="black"/>
                </a:solidFill>
                <a:latin typeface="ＭＳ ゴシック" panose="020B0609070205080204" pitchFamily="49" charset="-128"/>
                <a:ea typeface="ＭＳ ゴシック" panose="020B0609070205080204" pitchFamily="49" charset="-128"/>
              </a:rPr>
              <a:t>立ち上げるということ</a:t>
            </a:r>
            <a:r>
              <a:rPr lang="ja-JP" altLang="en-US" u="none" dirty="0">
                <a:solidFill>
                  <a:prstClr val="black"/>
                </a:solidFill>
                <a:latin typeface="ＭＳ ゴシック" panose="020B0609070205080204" pitchFamily="49" charset="-128"/>
                <a:ea typeface="ＭＳ ゴシック" panose="020B0609070205080204" pitchFamily="49" charset="-128"/>
              </a:rPr>
              <a:t>は、「総合的な探究の時間」</a:t>
            </a:r>
            <a:r>
              <a:rPr lang="ja-JP" altLang="en-US" u="none" dirty="0" smtClean="0">
                <a:solidFill>
                  <a:prstClr val="black"/>
                </a:solidFill>
                <a:latin typeface="ＭＳ ゴシック" panose="020B0609070205080204" pitchFamily="49" charset="-128"/>
                <a:ea typeface="ＭＳ ゴシック" panose="020B0609070205080204" pitchFamily="49" charset="-128"/>
              </a:rPr>
              <a:t>が新た</a:t>
            </a:r>
            <a:r>
              <a:rPr lang="ja-JP" altLang="en-US" u="none" dirty="0">
                <a:solidFill>
                  <a:prstClr val="black"/>
                </a:solidFill>
                <a:latin typeface="ＭＳ ゴシック" panose="020B0609070205080204" pitchFamily="49" charset="-128"/>
                <a:ea typeface="ＭＳ ゴシック" panose="020B0609070205080204" pitchFamily="49" charset="-128"/>
              </a:rPr>
              <a:t>な取組であることを改めて意識</a:t>
            </a:r>
            <a:r>
              <a:rPr lang="ja-JP" altLang="en-US" u="none" dirty="0" smtClean="0">
                <a:solidFill>
                  <a:prstClr val="black"/>
                </a:solidFill>
                <a:latin typeface="ＭＳ ゴシック" panose="020B0609070205080204" pitchFamily="49" charset="-128"/>
                <a:ea typeface="ＭＳ ゴシック" panose="020B0609070205080204" pitchFamily="49" charset="-128"/>
              </a:rPr>
              <a:t>させることにもなる。</a:t>
            </a:r>
          </a:p>
          <a:p>
            <a:pPr defTabSz="916960">
              <a:defRPr/>
            </a:pPr>
            <a:r>
              <a:rPr lang="ja-JP" altLang="en-US" u="none" dirty="0">
                <a:solidFill>
                  <a:prstClr val="black"/>
                </a:solidFill>
                <a:latin typeface="ＭＳ ゴシック" panose="020B0609070205080204" pitchFamily="49" charset="-128"/>
                <a:ea typeface="ＭＳ ゴシック" panose="020B0609070205080204" pitchFamily="49" charset="-128"/>
              </a:rPr>
              <a:t>　次の</a:t>
            </a:r>
            <a:r>
              <a:rPr lang="ja-JP" altLang="en-US" u="none" dirty="0" smtClean="0">
                <a:solidFill>
                  <a:prstClr val="black"/>
                </a:solidFill>
                <a:latin typeface="ＭＳ ゴシック" panose="020B0609070205080204" pitchFamily="49" charset="-128"/>
                <a:ea typeface="ＭＳ ゴシック" panose="020B0609070205080204" pitchFamily="49" charset="-128"/>
              </a:rPr>
              <a:t>ステップは、学校の実情に応じて、一歩一歩着実に進めることが大切である。</a:t>
            </a:r>
          </a:p>
          <a:p>
            <a:pPr defTabSz="916960">
              <a:defRPr/>
            </a:pPr>
            <a:r>
              <a:rPr lang="ja-JP" altLang="en-US" u="none" dirty="0" smtClean="0">
                <a:solidFill>
                  <a:prstClr val="black"/>
                </a:solidFill>
                <a:latin typeface="ＭＳ ゴシック" panose="020B0609070205080204" pitchFamily="49" charset="-128"/>
                <a:ea typeface="ＭＳ ゴシック" panose="020B0609070205080204" pitchFamily="49" charset="-128"/>
              </a:rPr>
              <a:t>例えば、全学年一斉に実施するのではなく、１学年から段階的に進めたり、全教職員が担当するのではなく、「推進チーム」に所属する教員が担当したりするなどして、少しずつ理想型に近づけることが大切である。</a:t>
            </a:r>
          </a:p>
          <a:p>
            <a:pPr defTabSz="916960">
              <a:defRPr/>
            </a:pPr>
            <a:r>
              <a:rPr lang="ja-JP" altLang="en-US" u="none" dirty="0" smtClean="0">
                <a:solidFill>
                  <a:prstClr val="black"/>
                </a:solidFill>
                <a:latin typeface="ＭＳ ゴシック" panose="020B0609070205080204" pitchFamily="49" charset="-128"/>
                <a:ea typeface="ＭＳ ゴシック" panose="020B0609070205080204" pitchFamily="49" charset="-128"/>
              </a:rPr>
              <a:t>　ただし、全教職員を対象に、探究活動の様子を参観する機会や、探究の成果を発表する機会を設定するなどして、生徒の変容などから、「総合的な探究の時間」に対する理解を深めたり、全教職員の協働意識を醸成したりすることが重要である。</a:t>
            </a:r>
          </a:p>
          <a:p>
            <a:pPr defTabSz="916960">
              <a:defRPr/>
            </a:pPr>
            <a:r>
              <a:rPr lang="ja-JP" altLang="en-US" u="none" dirty="0" smtClean="0">
                <a:solidFill>
                  <a:prstClr val="black"/>
                </a:solidFill>
                <a:latin typeface="ＭＳ ゴシック" panose="020B0609070205080204" pitchFamily="49" charset="-128"/>
                <a:ea typeface="ＭＳ ゴシック" panose="020B0609070205080204" pitchFamily="49" charset="-128"/>
              </a:rPr>
              <a:t>こうした段階を経て、全学年一斉実施や全教職員担当となる理想型の段階においては、「推進チーム」に各学年の担当者が所属するよう、当該チームの分掌化を図ることが必要である。</a:t>
            </a:r>
            <a:endParaRPr lang="en-US" altLang="ja-JP" u="none" dirty="0">
              <a:solidFill>
                <a:prstClr val="black"/>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601106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73125" y="846138"/>
            <a:ext cx="5040313" cy="3779837"/>
          </a:xfrm>
        </p:spPr>
      </p:sp>
      <p:sp>
        <p:nvSpPr>
          <p:cNvPr id="3" name="ノート プレースホルダー 2"/>
          <p:cNvSpPr>
            <a:spLocks noGrp="1"/>
          </p:cNvSpPr>
          <p:nvPr>
            <p:ph type="body" idx="1"/>
          </p:nvPr>
        </p:nvSpPr>
        <p:spPr/>
        <p:txBody>
          <a:bodyPr/>
          <a:lstStyle/>
          <a:p>
            <a:r>
              <a:rPr kumimoji="1" lang="en-US" altLang="ja-JP" u="none" dirty="0" smtClean="0"/>
              <a:t>【</a:t>
            </a:r>
            <a:r>
              <a:rPr kumimoji="1" lang="ja-JP" altLang="en-US" u="none" dirty="0" smtClean="0"/>
              <a:t>指導上の誤解の解消</a:t>
            </a:r>
            <a:r>
              <a:rPr kumimoji="1" lang="en-US" altLang="ja-JP" u="none" dirty="0" smtClean="0"/>
              <a:t>】</a:t>
            </a:r>
          </a:p>
          <a:p>
            <a:r>
              <a:rPr kumimoji="1" lang="ja-JP" altLang="en-US" u="none" dirty="0" smtClean="0"/>
              <a:t>　負担感の軽減に向けて、「総合的な探究の時間」を指導する上での誤解を解消する必要がある。</a:t>
            </a:r>
            <a:endParaRPr kumimoji="1" lang="en-US" altLang="ja-JP" u="none" dirty="0" smtClean="0"/>
          </a:p>
          <a:p>
            <a:r>
              <a:rPr kumimoji="1" lang="ja-JP" altLang="en-US" u="none" dirty="0" smtClean="0"/>
              <a:t>　先生方は、生徒に「あれもしてあげたい」「これもしてあげたい」と思うことが多いと考えるが、結果的に、そのことが業務の負担感につながっている。</a:t>
            </a:r>
            <a:endParaRPr kumimoji="1" lang="en-US" altLang="ja-JP" u="none" dirty="0" smtClean="0"/>
          </a:p>
          <a:p>
            <a:r>
              <a:rPr kumimoji="1" lang="ja-JP" altLang="en-US" u="none" dirty="0" smtClean="0"/>
              <a:t>　そのため、「○○しない」や「○○だけする」というように、「実施すること」と「しないこと」を明確にすることが、負担感の軽減につながると考え、その例をスライドに示した。</a:t>
            </a:r>
            <a:endParaRPr kumimoji="1" lang="en-US" altLang="ja-JP" u="none" dirty="0" smtClean="0"/>
          </a:p>
          <a:p>
            <a:r>
              <a:rPr kumimoji="1" lang="ja-JP" altLang="en-US" u="none" dirty="0" smtClean="0"/>
              <a:t>　例えば、テーマ設定の指導はしないことである。多くの「総合的な学習の時間」の実践を調査する中で、テーマ設定の指導に負担感を感じる先生が多いことが分かった。テーマ設定の手助けはせず、そのテーマが、「自己の在り方生き方と一体的で不可分な課題」になっているかを判断するだけでよい。そうすることで、負担感はかなり軽減される。</a:t>
            </a:r>
          </a:p>
          <a:p>
            <a:r>
              <a:rPr kumimoji="1" lang="ja-JP" altLang="en-US" u="none" dirty="0" smtClean="0"/>
              <a:t>　また、負担感の軽減のために、担任などの特定の先生や学年の先生に任せっきりはやめ、全員で関わるように学校で仕組みをつくることも必要である。</a:t>
            </a:r>
          </a:p>
          <a:p>
            <a:r>
              <a:rPr kumimoji="1" lang="ja-JP" altLang="en-US" u="none" dirty="0" smtClean="0"/>
              <a:t>さらに、担任はほとんど関わらないといった発想も大切である。</a:t>
            </a:r>
            <a:endParaRPr kumimoji="1" lang="en-US" altLang="ja-JP" u="none" dirty="0" smtClean="0"/>
          </a:p>
        </p:txBody>
      </p:sp>
    </p:spTree>
    <p:extLst>
      <p:ext uri="{BB962C8B-B14F-4D97-AF65-F5344CB8AC3E}">
        <p14:creationId xmlns:p14="http://schemas.microsoft.com/office/powerpoint/2010/main" val="18806332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23913" y="846138"/>
            <a:ext cx="5041900" cy="3781425"/>
          </a:xfrm>
        </p:spPr>
      </p:sp>
      <p:sp>
        <p:nvSpPr>
          <p:cNvPr id="3" name="ノート プレースホルダー 2"/>
          <p:cNvSpPr>
            <a:spLocks noGrp="1"/>
          </p:cNvSpPr>
          <p:nvPr>
            <p:ph type="body" idx="1"/>
          </p:nvPr>
        </p:nvSpPr>
        <p:spPr/>
        <p:txBody>
          <a:bodyPr/>
          <a:lstStyle/>
          <a:p>
            <a:pPr defTabSz="916960">
              <a:defRPr/>
            </a:pPr>
            <a:r>
              <a:rPr lang="en-US" altLang="ja-JP" u="none" dirty="0">
                <a:latin typeface="ＭＳ ゴシック" panose="020B0609070205080204" pitchFamily="49" charset="-128"/>
                <a:ea typeface="ＭＳ ゴシック" panose="020B0609070205080204" pitchFamily="49" charset="-128"/>
              </a:rPr>
              <a:t>【</a:t>
            </a:r>
            <a:r>
              <a:rPr lang="ja-JP" altLang="en-US" u="none" dirty="0">
                <a:latin typeface="ＭＳ ゴシック" panose="020B0609070205080204" pitchFamily="49" charset="-128"/>
                <a:ea typeface="ＭＳ ゴシック" panose="020B0609070205080204" pitchFamily="49" charset="-128"/>
              </a:rPr>
              <a:t>教師の得意を生かす</a:t>
            </a:r>
            <a:r>
              <a:rPr lang="en-US" altLang="ja-JP" u="none" dirty="0">
                <a:latin typeface="ＭＳ ゴシック" panose="020B0609070205080204" pitchFamily="49" charset="-128"/>
                <a:ea typeface="ＭＳ ゴシック" panose="020B0609070205080204" pitchFamily="49" charset="-128"/>
              </a:rPr>
              <a:t>】</a:t>
            </a:r>
            <a:endParaRPr lang="ja-JP" altLang="en-US" u="none" dirty="0">
              <a:latin typeface="ＭＳ ゴシック" panose="020B0609070205080204" pitchFamily="49" charset="-128"/>
              <a:ea typeface="ＭＳ ゴシック" panose="020B0609070205080204" pitchFamily="49" charset="-128"/>
            </a:endParaRPr>
          </a:p>
          <a:p>
            <a:r>
              <a:rPr kumimoji="1" lang="ja-JP" altLang="en-US" u="none" dirty="0" smtClean="0"/>
              <a:t>　指導することの不安や業務の増加への不安を解消する例として、教師自身の得意なことを生かした実践例を紹介する。</a:t>
            </a:r>
            <a:endParaRPr kumimoji="1" lang="en-US" altLang="ja-JP" u="none" dirty="0" smtClean="0"/>
          </a:p>
          <a:p>
            <a:r>
              <a:rPr kumimoji="1" lang="ja-JP" altLang="en-US" u="none" dirty="0" smtClean="0"/>
              <a:t>　学年の枠を越えて、ほとんどの教員で担当している学校の中には、担当者の教科に関わる得意なことをゼミとして開講し、開講したゼミを生徒が選択して、探究に取り組ませている学校もある。</a:t>
            </a:r>
            <a:endParaRPr kumimoji="1" lang="en-US" altLang="ja-JP" u="none" dirty="0" smtClean="0"/>
          </a:p>
          <a:p>
            <a:r>
              <a:rPr kumimoji="1" lang="ja-JP" altLang="en-US" u="none" dirty="0" smtClean="0"/>
              <a:t>　この学校では、１つの教科ではなく、複数の教科の先生が協力してゼミを開講しており、それぞれのゼミでは、各教科で培ったスキルを生かして、探究に取り組ませている。</a:t>
            </a:r>
            <a:endParaRPr kumimoji="1" lang="en-US" altLang="ja-JP" u="none" baseline="0" dirty="0" smtClean="0"/>
          </a:p>
          <a:p>
            <a:pPr defTabSz="916860">
              <a:defRPr/>
            </a:pPr>
            <a:r>
              <a:rPr kumimoji="1" lang="ja-JP" altLang="en-US" u="none" dirty="0" smtClean="0"/>
              <a:t>　スライドの例は、理科と美術で培ったスキルを生かして最終的に外部の美術コンクールへ出展することや、数学と体育で培ったスキルを生かしてパラスポーツを経験することを探究に取り入れている。</a:t>
            </a:r>
            <a:endParaRPr kumimoji="1" lang="en-US" altLang="ja-JP" u="none" dirty="0" smtClean="0"/>
          </a:p>
          <a:p>
            <a:r>
              <a:rPr kumimoji="1" lang="ja-JP" altLang="en-US" u="none" baseline="0" dirty="0" smtClean="0"/>
              <a:t>　また、例として示したゼミの特徴は、成果の発表などそれぞれの内容の最後で、外部と連携することを取り入れている。</a:t>
            </a:r>
            <a:endParaRPr kumimoji="1" lang="en-US" altLang="ja-JP" u="none" dirty="0" smtClean="0"/>
          </a:p>
          <a:p>
            <a:r>
              <a:rPr kumimoji="1" lang="ja-JP" altLang="en-US" u="none" dirty="0" smtClean="0"/>
              <a:t>　「総合的な探究の時間」で探究する課題は、実社会や実生活との関連が重要であることから、このような外部との連携も大切である。そのことにより、多様で幅広い学習活動が行われることが可能となる。</a:t>
            </a:r>
            <a:endParaRPr kumimoji="1" lang="en-US" altLang="ja-JP" u="none" dirty="0" smtClean="0"/>
          </a:p>
          <a:p>
            <a:endParaRPr kumimoji="1" lang="en-US" altLang="ja-JP" u="none" dirty="0" smtClean="0"/>
          </a:p>
        </p:txBody>
      </p:sp>
    </p:spTree>
    <p:extLst>
      <p:ext uri="{BB962C8B-B14F-4D97-AF65-F5344CB8AC3E}">
        <p14:creationId xmlns:p14="http://schemas.microsoft.com/office/powerpoint/2010/main" val="34499413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2898405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2839017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84909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599182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225870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915507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388903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954175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85890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1966720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87703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22376318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26"/>
          <p:cNvSpPr/>
          <p:nvPr/>
        </p:nvSpPr>
        <p:spPr>
          <a:xfrm>
            <a:off x="199521" y="5679599"/>
            <a:ext cx="8816429" cy="1091381"/>
          </a:xfrm>
          <a:prstGeom prst="rect">
            <a:avLst/>
          </a:prstGeom>
          <a:solidFill>
            <a:schemeClr val="accent6">
              <a:lumMod val="75000"/>
            </a:schemeClr>
          </a:solidFill>
          <a:ln w="571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dirty="0" smtClean="0">
                <a:latin typeface="ＭＳ ゴシック" panose="020B0609070205080204" pitchFamily="49" charset="-128"/>
                <a:ea typeface="ＭＳ ゴシック" panose="020B0609070205080204" pitchFamily="49" charset="-128"/>
              </a:rPr>
              <a:t>Next</a:t>
            </a:r>
            <a:r>
              <a:rPr lang="ja-JP" altLang="en-US" dirty="0">
                <a:latin typeface="ＭＳ ゴシック" panose="020B0609070205080204" pitchFamily="49" charset="-128"/>
                <a:ea typeface="ＭＳ ゴシック" panose="020B0609070205080204" pitchFamily="49" charset="-128"/>
              </a:rPr>
              <a:t> </a:t>
            </a:r>
            <a:r>
              <a:rPr lang="en-US" altLang="ja-JP" dirty="0" smtClean="0">
                <a:latin typeface="ＭＳ ゴシック" panose="020B0609070205080204" pitchFamily="49" charset="-128"/>
                <a:ea typeface="ＭＳ ゴシック" panose="020B0609070205080204" pitchFamily="49" charset="-128"/>
              </a:rPr>
              <a:t>STEP</a:t>
            </a:r>
            <a:r>
              <a:rPr lang="ja-JP" altLang="en-US" dirty="0" smtClean="0">
                <a:latin typeface="ＭＳ ゴシック" panose="020B0609070205080204" pitchFamily="49" charset="-128"/>
                <a:ea typeface="ＭＳ ゴシック" panose="020B0609070205080204" pitchFamily="49" charset="-128"/>
              </a:rPr>
              <a:t>：学校の実情に応じ、生徒の変容を感じながら、一歩ずつ着実に進める</a:t>
            </a:r>
          </a:p>
          <a:p>
            <a:r>
              <a:rPr lang="ja-JP" altLang="en-US" dirty="0" smtClean="0">
                <a:latin typeface="ＭＳ ゴシック" panose="020B0609070205080204" pitchFamily="49" charset="-128"/>
                <a:ea typeface="ＭＳ ゴシック" panose="020B0609070205080204" pitchFamily="49" charset="-128"/>
              </a:rPr>
              <a:t>　例１）１学年から</a:t>
            </a:r>
            <a:r>
              <a:rPr lang="ja-JP" altLang="en-US" dirty="0">
                <a:latin typeface="ＭＳ ゴシック" panose="020B0609070205080204" pitchFamily="49" charset="-128"/>
                <a:ea typeface="ＭＳ ゴシック" panose="020B0609070205080204" pitchFamily="49" charset="-128"/>
              </a:rPr>
              <a:t>はじめる</a:t>
            </a:r>
            <a:r>
              <a:rPr lang="ja-JP" altLang="en-US" dirty="0" smtClean="0">
                <a:latin typeface="ＭＳ ゴシック" panose="020B0609070205080204" pitchFamily="49" charset="-128"/>
                <a:ea typeface="ＭＳ ゴシック" panose="020B0609070205080204" pitchFamily="49" charset="-128"/>
              </a:rPr>
              <a:t>→→全学年実施へ</a:t>
            </a:r>
          </a:p>
          <a:p>
            <a:r>
              <a:rPr lang="ja-JP" altLang="en-US" dirty="0">
                <a:latin typeface="ＭＳ ゴシック" panose="020B0609070205080204" pitchFamily="49" charset="-128"/>
                <a:ea typeface="ＭＳ ゴシック" panose="020B0609070205080204" pitchFamily="49" charset="-128"/>
              </a:rPr>
              <a:t>　</a:t>
            </a:r>
            <a:r>
              <a:rPr lang="ja-JP" altLang="en-US" dirty="0" smtClean="0">
                <a:latin typeface="ＭＳ ゴシック" panose="020B0609070205080204" pitchFamily="49" charset="-128"/>
                <a:ea typeface="ＭＳ ゴシック" panose="020B0609070205080204" pitchFamily="49" charset="-128"/>
              </a:rPr>
              <a:t>例２）「</a:t>
            </a:r>
            <a:r>
              <a:rPr lang="ja-JP" altLang="en-US" dirty="0">
                <a:latin typeface="ＭＳ ゴシック" panose="020B0609070205080204" pitchFamily="49" charset="-128"/>
                <a:ea typeface="ＭＳ ゴシック" panose="020B0609070205080204" pitchFamily="49" charset="-128"/>
              </a:rPr>
              <a:t>推進チーム</a:t>
            </a:r>
            <a:r>
              <a:rPr lang="ja-JP" altLang="en-US" dirty="0" smtClean="0">
                <a:latin typeface="ＭＳ ゴシック" panose="020B0609070205080204" pitchFamily="49" charset="-128"/>
                <a:ea typeface="ＭＳ ゴシック" panose="020B0609070205080204" pitchFamily="49" charset="-128"/>
              </a:rPr>
              <a:t>」が担当→→全教職員</a:t>
            </a:r>
            <a:r>
              <a:rPr lang="ja-JP" altLang="en-US" dirty="0">
                <a:latin typeface="ＭＳ ゴシック" panose="020B0609070205080204" pitchFamily="49" charset="-128"/>
                <a:ea typeface="ＭＳ ゴシック" panose="020B0609070205080204" pitchFamily="49" charset="-128"/>
              </a:rPr>
              <a:t>で担当</a:t>
            </a:r>
            <a:r>
              <a:rPr lang="ja-JP" altLang="en-US" dirty="0" smtClean="0">
                <a:latin typeface="ＭＳ ゴシック" panose="020B0609070205080204" pitchFamily="49" charset="-128"/>
                <a:ea typeface="ＭＳ ゴシック" panose="020B0609070205080204" pitchFamily="49" charset="-128"/>
              </a:rPr>
              <a:t>（「推進チーム」の</a:t>
            </a:r>
            <a:r>
              <a:rPr lang="ja-JP" altLang="en-US" dirty="0">
                <a:latin typeface="ＭＳ ゴシック" panose="020B0609070205080204" pitchFamily="49" charset="-128"/>
                <a:ea typeface="ＭＳ ゴシック" panose="020B0609070205080204" pitchFamily="49" charset="-128"/>
              </a:rPr>
              <a:t>分掌化）</a:t>
            </a:r>
            <a:endParaRPr lang="en-US" altLang="ja-JP" dirty="0" smtClean="0">
              <a:latin typeface="ＭＳ ゴシック" panose="020B0609070205080204" pitchFamily="49" charset="-128"/>
              <a:ea typeface="ＭＳ ゴシック" panose="020B0609070205080204" pitchFamily="49" charset="-128"/>
            </a:endParaRPr>
          </a:p>
        </p:txBody>
      </p:sp>
      <p:sp>
        <p:nvSpPr>
          <p:cNvPr id="33" name="正方形/長方形 32"/>
          <p:cNvSpPr/>
          <p:nvPr/>
        </p:nvSpPr>
        <p:spPr>
          <a:xfrm>
            <a:off x="1016365" y="3717564"/>
            <a:ext cx="7987177" cy="1840717"/>
          </a:xfrm>
          <a:prstGeom prst="rect">
            <a:avLst/>
          </a:prstGeom>
          <a:solidFill>
            <a:schemeClr val="bg1"/>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32" name="正方形/長方形 31"/>
          <p:cNvSpPr/>
          <p:nvPr/>
        </p:nvSpPr>
        <p:spPr>
          <a:xfrm>
            <a:off x="1016366" y="1110289"/>
            <a:ext cx="7987177" cy="1718160"/>
          </a:xfrm>
          <a:prstGeom prst="rect">
            <a:avLst/>
          </a:prstGeom>
          <a:no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22" name="上矢印 21"/>
          <p:cNvSpPr/>
          <p:nvPr/>
        </p:nvSpPr>
        <p:spPr>
          <a:xfrm flipV="1">
            <a:off x="105127" y="1351448"/>
            <a:ext cx="824878" cy="4523212"/>
          </a:xfrm>
          <a:prstGeom prst="upArrow">
            <a:avLst>
              <a:gd name="adj1" fmla="val 50000"/>
              <a:gd name="adj2" fmla="val 68605"/>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4" name="テキスト ボックス 3"/>
          <p:cNvSpPr txBox="1"/>
          <p:nvPr/>
        </p:nvSpPr>
        <p:spPr>
          <a:xfrm>
            <a:off x="0" y="-12842"/>
            <a:ext cx="8939981" cy="523220"/>
          </a:xfrm>
          <a:prstGeom prst="rect">
            <a:avLst/>
          </a:prstGeom>
          <a:noFill/>
        </p:spPr>
        <p:txBody>
          <a:bodyPr wrap="square" rtlCol="0">
            <a:spAutoFit/>
          </a:bodyPr>
          <a:lstStyle/>
          <a:p>
            <a:r>
              <a:rPr lang="en-US" altLang="ja-JP" sz="2800" dirty="0" smtClean="0">
                <a:latin typeface="ＭＳ ゴシック" panose="020B0609070205080204" pitchFamily="49" charset="-128"/>
                <a:ea typeface="ＭＳ ゴシック" panose="020B0609070205080204" pitchFamily="49" charset="-128"/>
              </a:rPr>
              <a:t>【</a:t>
            </a:r>
            <a:r>
              <a:rPr lang="ja-JP" altLang="en-US" sz="2800" dirty="0" smtClean="0">
                <a:latin typeface="ＭＳ ゴシック" panose="020B0609070205080204" pitchFamily="49" charset="-128"/>
                <a:ea typeface="ＭＳ ゴシック" panose="020B0609070205080204" pitchFamily="49" charset="-128"/>
              </a:rPr>
              <a:t>段階的</a:t>
            </a:r>
            <a:r>
              <a:rPr lang="ja-JP" altLang="en-US" sz="2800" dirty="0">
                <a:latin typeface="ＭＳ ゴシック" panose="020B0609070205080204" pitchFamily="49" charset="-128"/>
                <a:ea typeface="ＭＳ ゴシック" panose="020B0609070205080204" pitchFamily="49" charset="-128"/>
              </a:rPr>
              <a:t>な校内</a:t>
            </a:r>
            <a:r>
              <a:rPr lang="ja-JP" altLang="en-US" sz="2800" dirty="0" smtClean="0">
                <a:latin typeface="ＭＳ ゴシック" panose="020B0609070205080204" pitchFamily="49" charset="-128"/>
                <a:ea typeface="ＭＳ ゴシック" panose="020B0609070205080204" pitchFamily="49" charset="-128"/>
              </a:rPr>
              <a:t>体制づくり</a:t>
            </a:r>
            <a:r>
              <a:rPr lang="en-US" altLang="ja-JP" sz="2800" dirty="0" smtClean="0">
                <a:latin typeface="ＭＳ ゴシック" panose="020B0609070205080204" pitchFamily="49" charset="-128"/>
                <a:ea typeface="ＭＳ ゴシック" panose="020B0609070205080204" pitchFamily="49" charset="-128"/>
              </a:rPr>
              <a:t>】</a:t>
            </a:r>
            <a:endParaRPr lang="ja-JP" altLang="en-US" sz="2800" dirty="0">
              <a:latin typeface="ＭＳ ゴシック" panose="020B0609070205080204" pitchFamily="49" charset="-128"/>
              <a:ea typeface="ＭＳ ゴシック" panose="020B0609070205080204" pitchFamily="49" charset="-128"/>
            </a:endParaRPr>
          </a:p>
        </p:txBody>
      </p:sp>
      <p:sp>
        <p:nvSpPr>
          <p:cNvPr id="7" name="角丸四角形 6"/>
          <p:cNvSpPr/>
          <p:nvPr/>
        </p:nvSpPr>
        <p:spPr>
          <a:xfrm>
            <a:off x="1130139" y="1620733"/>
            <a:ext cx="3942415" cy="1082671"/>
          </a:xfrm>
          <a:prstGeom prst="roundRect">
            <a:avLst/>
          </a:prstGeom>
          <a:solidFill>
            <a:schemeClr val="bg1"/>
          </a:solidFill>
          <a:ln w="38100">
            <a:solidFill>
              <a:srgbClr val="002060"/>
            </a:solidFill>
          </a:ln>
        </p:spPr>
        <p:style>
          <a:lnRef idx="2">
            <a:schemeClr val="accent1"/>
          </a:lnRef>
          <a:fillRef idx="1">
            <a:schemeClr val="lt1"/>
          </a:fillRef>
          <a:effectRef idx="0">
            <a:schemeClr val="accent1"/>
          </a:effectRef>
          <a:fontRef idx="minor">
            <a:schemeClr val="dk1"/>
          </a:fontRef>
        </p:style>
        <p:txBody>
          <a:bodyPr rtlCol="0" anchor="ctr" anchorCtr="0"/>
          <a:lstStyle/>
          <a:p>
            <a:pPr algn="ctr"/>
            <a:endParaRPr lang="en-US" altLang="ja-JP" sz="1662" dirty="0"/>
          </a:p>
          <a:p>
            <a:pPr algn="ctr"/>
            <a:endParaRPr lang="en-US" altLang="ja-JP" sz="1662" dirty="0"/>
          </a:p>
          <a:p>
            <a:pPr algn="ctr"/>
            <a:endParaRPr lang="en-US" altLang="ja-JP" sz="1662" dirty="0"/>
          </a:p>
          <a:p>
            <a:pPr algn="ctr"/>
            <a:endParaRPr lang="en-US" altLang="ja-JP" sz="1662" dirty="0"/>
          </a:p>
          <a:p>
            <a:pPr algn="ctr"/>
            <a:endParaRPr lang="en-US" altLang="ja-JP" sz="1662" dirty="0"/>
          </a:p>
        </p:txBody>
      </p:sp>
      <p:sp>
        <p:nvSpPr>
          <p:cNvPr id="11" name="角丸四角形 10"/>
          <p:cNvSpPr/>
          <p:nvPr/>
        </p:nvSpPr>
        <p:spPr>
          <a:xfrm>
            <a:off x="1278935" y="1831787"/>
            <a:ext cx="1138029" cy="488505"/>
          </a:xfrm>
          <a:prstGeom prst="roundRect">
            <a:avLst/>
          </a:prstGeom>
          <a:solidFill>
            <a:schemeClr val="bg1"/>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215" dirty="0">
                <a:solidFill>
                  <a:schemeClr val="tx1"/>
                </a:solidFill>
              </a:rPr>
              <a:t>校　長</a:t>
            </a:r>
          </a:p>
        </p:txBody>
      </p:sp>
      <p:sp>
        <p:nvSpPr>
          <p:cNvPr id="29" name="角丸四角形 28"/>
          <p:cNvSpPr/>
          <p:nvPr/>
        </p:nvSpPr>
        <p:spPr>
          <a:xfrm>
            <a:off x="199521" y="2981225"/>
            <a:ext cx="8804022" cy="395708"/>
          </a:xfrm>
          <a:prstGeom prst="roundRect">
            <a:avLst/>
          </a:prstGeom>
          <a:solidFill>
            <a:schemeClr val="bg1"/>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585" dirty="0">
                <a:solidFill>
                  <a:schemeClr val="tx1"/>
                </a:solidFill>
                <a:latin typeface="ＭＳ ゴシック" panose="020B0609070205080204" pitchFamily="49" charset="-128"/>
                <a:ea typeface="ＭＳ ゴシック" panose="020B0609070205080204" pitchFamily="49" charset="-128"/>
              </a:rPr>
              <a:t>職員会議</a:t>
            </a:r>
            <a:r>
              <a:rPr lang="ja-JP" altLang="en-US" sz="2585" dirty="0" smtClean="0">
                <a:solidFill>
                  <a:schemeClr val="tx1"/>
                </a:solidFill>
                <a:latin typeface="ＭＳ ゴシック" panose="020B0609070205080204" pitchFamily="49" charset="-128"/>
                <a:ea typeface="ＭＳ ゴシック" panose="020B0609070205080204" pitchFamily="49" charset="-128"/>
              </a:rPr>
              <a:t>：「総合的な探究の時間」に</a:t>
            </a:r>
            <a:r>
              <a:rPr lang="ja-JP" altLang="en-US" sz="2585" dirty="0">
                <a:solidFill>
                  <a:schemeClr val="tx1"/>
                </a:solidFill>
                <a:latin typeface="ＭＳ ゴシック" panose="020B0609070205080204" pitchFamily="49" charset="-128"/>
                <a:ea typeface="ＭＳ ゴシック" panose="020B0609070205080204" pitchFamily="49" charset="-128"/>
              </a:rPr>
              <a:t>ついての共通理解</a:t>
            </a:r>
          </a:p>
        </p:txBody>
      </p:sp>
      <p:sp>
        <p:nvSpPr>
          <p:cNvPr id="2" name="テキスト ボックス 1"/>
          <p:cNvSpPr txBox="1"/>
          <p:nvPr/>
        </p:nvSpPr>
        <p:spPr bwMode="blackWhite">
          <a:xfrm>
            <a:off x="1608366" y="1321468"/>
            <a:ext cx="1925052" cy="490134"/>
          </a:xfrm>
          <a:prstGeom prst="rect">
            <a:avLst/>
          </a:prstGeom>
          <a:solidFill>
            <a:schemeClr val="bg1"/>
          </a:solidFill>
          <a:ln w="3175">
            <a:noFill/>
          </a:ln>
        </p:spPr>
        <p:txBody>
          <a:bodyPr wrap="square" rtlCol="0">
            <a:spAutoFit/>
          </a:bodyPr>
          <a:lstStyle/>
          <a:p>
            <a:r>
              <a:rPr lang="ja-JP" altLang="en-US" sz="2585" b="1" dirty="0">
                <a:latin typeface="ＭＳ ゴシック" panose="020B0609070205080204" pitchFamily="49" charset="-128"/>
                <a:ea typeface="ＭＳ ゴシック" panose="020B0609070205080204" pitchFamily="49" charset="-128"/>
              </a:rPr>
              <a:t>導入の検討</a:t>
            </a:r>
          </a:p>
        </p:txBody>
      </p:sp>
      <p:sp>
        <p:nvSpPr>
          <p:cNvPr id="3" name="角丸四角形 2"/>
          <p:cNvSpPr/>
          <p:nvPr/>
        </p:nvSpPr>
        <p:spPr>
          <a:xfrm>
            <a:off x="3549079" y="4170097"/>
            <a:ext cx="5340080" cy="1181393"/>
          </a:xfrm>
          <a:prstGeom prst="roundRect">
            <a:avLst/>
          </a:prstGeom>
          <a:ln w="38100">
            <a:solidFill>
              <a:srgbClr val="002060"/>
            </a:solidFill>
          </a:ln>
        </p:spPr>
        <p:style>
          <a:lnRef idx="2">
            <a:schemeClr val="accent5"/>
          </a:lnRef>
          <a:fillRef idx="1">
            <a:schemeClr val="lt1"/>
          </a:fillRef>
          <a:effectRef idx="0">
            <a:schemeClr val="accent5"/>
          </a:effectRef>
          <a:fontRef idx="minor">
            <a:schemeClr val="dk1"/>
          </a:fontRef>
        </p:style>
        <p:txBody>
          <a:bodyPr rtlCol="0" anchor="b" anchorCtr="0"/>
          <a:lstStyle/>
          <a:p>
            <a:pPr algn="ctr">
              <a:lnSpc>
                <a:spcPts val="1800"/>
              </a:lnSpc>
            </a:pPr>
            <a:r>
              <a:rPr lang="ja-JP" altLang="en-US" sz="1600" b="1" dirty="0" smtClean="0">
                <a:solidFill>
                  <a:prstClr val="black"/>
                </a:solidFill>
                <a:latin typeface="ＭＳ ゴシック" panose="020B0609070205080204" pitchFamily="49" charset="-128"/>
                <a:ea typeface="ＭＳ ゴシック" panose="020B0609070205080204" pitchFamily="49" charset="-128"/>
              </a:rPr>
              <a:t>全体計画・年間指導計画の作成／各学年の実施状況の把握／校内研修の企画／外部との連携／情報発信　等</a:t>
            </a:r>
            <a:endParaRPr lang="ja-JP" altLang="en-US" sz="1600" b="1" dirty="0">
              <a:solidFill>
                <a:prstClr val="black"/>
              </a:solidFill>
              <a:latin typeface="ＭＳ ゴシック" panose="020B0609070205080204" pitchFamily="49" charset="-128"/>
              <a:ea typeface="ＭＳ ゴシック" panose="020B0609070205080204" pitchFamily="49" charset="-128"/>
            </a:endParaRPr>
          </a:p>
        </p:txBody>
      </p:sp>
      <p:sp>
        <p:nvSpPr>
          <p:cNvPr id="17" name="テキスト ボックス 16"/>
          <p:cNvSpPr txBox="1"/>
          <p:nvPr/>
        </p:nvSpPr>
        <p:spPr>
          <a:xfrm>
            <a:off x="3927984" y="3902591"/>
            <a:ext cx="2857962" cy="490134"/>
          </a:xfrm>
          <a:prstGeom prst="rect">
            <a:avLst/>
          </a:prstGeom>
          <a:solidFill>
            <a:schemeClr val="bg1"/>
          </a:solidFill>
          <a:ln w="3175">
            <a:noFill/>
          </a:ln>
        </p:spPr>
        <p:txBody>
          <a:bodyPr wrap="square" rtlCol="0">
            <a:spAutoFit/>
          </a:bodyPr>
          <a:lstStyle/>
          <a:p>
            <a:r>
              <a:rPr lang="ja-JP" altLang="en-US" sz="2585" b="1" dirty="0">
                <a:latin typeface="ＭＳ ゴシック" panose="020B0609070205080204" pitchFamily="49" charset="-128"/>
                <a:ea typeface="ＭＳ ゴシック" panose="020B0609070205080204" pitchFamily="49" charset="-128"/>
              </a:rPr>
              <a:t>企画・運営の主体</a:t>
            </a:r>
          </a:p>
        </p:txBody>
      </p:sp>
      <p:sp>
        <p:nvSpPr>
          <p:cNvPr id="5" name="テキスト ボックス 4"/>
          <p:cNvSpPr txBox="1"/>
          <p:nvPr/>
        </p:nvSpPr>
        <p:spPr>
          <a:xfrm>
            <a:off x="5158915" y="1393903"/>
            <a:ext cx="3804214" cy="1371209"/>
          </a:xfrm>
          <a:prstGeom prst="rect">
            <a:avLst/>
          </a:prstGeom>
          <a:noFill/>
        </p:spPr>
        <p:txBody>
          <a:bodyPr wrap="square" rtlCol="0">
            <a:spAutoFit/>
          </a:bodyPr>
          <a:lstStyle/>
          <a:p>
            <a:r>
              <a:rPr lang="ja-JP" altLang="en-US" sz="1662" dirty="0">
                <a:latin typeface="ＭＳ ゴシック" panose="020B0609070205080204" pitchFamily="49" charset="-128"/>
                <a:ea typeface="ＭＳ ゴシック" panose="020B0609070205080204" pitchFamily="49" charset="-128"/>
              </a:rPr>
              <a:t>◯既存の組織を活用して</a:t>
            </a:r>
            <a:r>
              <a:rPr lang="ja-JP" altLang="en-US" sz="1662" dirty="0" smtClean="0">
                <a:latin typeface="ＭＳ ゴシック" panose="020B0609070205080204" pitchFamily="49" charset="-128"/>
                <a:ea typeface="ＭＳ ゴシック" panose="020B0609070205080204" pitchFamily="49" charset="-128"/>
              </a:rPr>
              <a:t>導入</a:t>
            </a:r>
            <a:r>
              <a:rPr lang="ja-JP" altLang="en-US" sz="1662" dirty="0">
                <a:latin typeface="ＭＳ ゴシック" panose="020B0609070205080204" pitchFamily="49" charset="-128"/>
                <a:ea typeface="ＭＳ ゴシック" panose="020B0609070205080204" pitchFamily="49" charset="-128"/>
              </a:rPr>
              <a:t>の検討</a:t>
            </a:r>
            <a:r>
              <a:rPr lang="ja-JP" altLang="en-US" sz="1662" dirty="0" smtClean="0">
                <a:latin typeface="ＭＳ ゴシック" panose="020B0609070205080204" pitchFamily="49" charset="-128"/>
                <a:ea typeface="ＭＳ ゴシック" panose="020B0609070205080204" pitchFamily="49" charset="-128"/>
              </a:rPr>
              <a:t>を</a:t>
            </a:r>
            <a:endParaRPr lang="en-US" altLang="ja-JP" sz="1662" dirty="0" smtClean="0">
              <a:latin typeface="ＭＳ ゴシック" panose="020B0609070205080204" pitchFamily="49" charset="-128"/>
              <a:ea typeface="ＭＳ ゴシック" panose="020B0609070205080204" pitchFamily="49" charset="-128"/>
            </a:endParaRPr>
          </a:p>
          <a:p>
            <a:r>
              <a:rPr lang="ja-JP" altLang="en-US" sz="1662" dirty="0" smtClean="0">
                <a:latin typeface="ＭＳ ゴシック" panose="020B0609070205080204" pitchFamily="49" charset="-128"/>
                <a:ea typeface="ＭＳ ゴシック" panose="020B0609070205080204" pitchFamily="49" charset="-128"/>
              </a:rPr>
              <a:t>　進める</a:t>
            </a:r>
            <a:r>
              <a:rPr lang="ja-JP" altLang="en-US" sz="1662" dirty="0">
                <a:latin typeface="ＭＳ ゴシック" panose="020B0609070205080204" pitchFamily="49" charset="-128"/>
                <a:ea typeface="ＭＳ ゴシック" panose="020B0609070205080204" pitchFamily="49" charset="-128"/>
              </a:rPr>
              <a:t>ことで</a:t>
            </a:r>
            <a:r>
              <a:rPr lang="ja-JP" altLang="en-US" sz="1662" dirty="0" smtClean="0">
                <a:latin typeface="ＭＳ ゴシック" panose="020B0609070205080204" pitchFamily="49" charset="-128"/>
                <a:ea typeface="ＭＳ ゴシック" panose="020B0609070205080204" pitchFamily="49" charset="-128"/>
              </a:rPr>
              <a:t>、導入</a:t>
            </a:r>
            <a:r>
              <a:rPr lang="ja-JP" altLang="en-US" sz="1662" dirty="0">
                <a:latin typeface="ＭＳ ゴシック" panose="020B0609070205080204" pitchFamily="49" charset="-128"/>
                <a:ea typeface="ＭＳ ゴシック" panose="020B0609070205080204" pitchFamily="49" charset="-128"/>
              </a:rPr>
              <a:t>時</a:t>
            </a:r>
            <a:r>
              <a:rPr lang="ja-JP" altLang="en-US" sz="1662" dirty="0" smtClean="0">
                <a:latin typeface="ＭＳ ゴシック" panose="020B0609070205080204" pitchFamily="49" charset="-128"/>
                <a:ea typeface="ＭＳ ゴシック" panose="020B0609070205080204" pitchFamily="49" charset="-128"/>
              </a:rPr>
              <a:t>の教職員の抵</a:t>
            </a:r>
          </a:p>
          <a:p>
            <a:r>
              <a:rPr lang="ja-JP" altLang="en-US" sz="1662" dirty="0" smtClean="0">
                <a:latin typeface="ＭＳ ゴシック" panose="020B0609070205080204" pitchFamily="49" charset="-128"/>
                <a:ea typeface="ＭＳ ゴシック" panose="020B0609070205080204" pitchFamily="49" charset="-128"/>
              </a:rPr>
              <a:t>　抗感を和らげる</a:t>
            </a:r>
            <a:r>
              <a:rPr lang="ja-JP" altLang="en-US" sz="1662" dirty="0">
                <a:latin typeface="ＭＳ ゴシック" panose="020B0609070205080204" pitchFamily="49" charset="-128"/>
                <a:ea typeface="ＭＳ ゴシック" panose="020B0609070205080204" pitchFamily="49" charset="-128"/>
              </a:rPr>
              <a:t>ことができる。</a:t>
            </a:r>
            <a:endParaRPr lang="en-US" altLang="ja-JP" sz="1662" dirty="0">
              <a:latin typeface="ＭＳ ゴシック" panose="020B0609070205080204" pitchFamily="49" charset="-128"/>
              <a:ea typeface="ＭＳ ゴシック" panose="020B0609070205080204" pitchFamily="49" charset="-128"/>
            </a:endParaRPr>
          </a:p>
          <a:p>
            <a:r>
              <a:rPr lang="ja-JP" altLang="en-US" sz="1662" dirty="0">
                <a:latin typeface="ＭＳ ゴシック" panose="020B0609070205080204" pitchFamily="49" charset="-128"/>
                <a:ea typeface="ＭＳ ゴシック" panose="020B0609070205080204" pitchFamily="49" charset="-128"/>
              </a:rPr>
              <a:t>◯あらかじめ担当予定の</a:t>
            </a:r>
            <a:r>
              <a:rPr lang="ja-JP" altLang="en-US" sz="1662" dirty="0" smtClean="0">
                <a:latin typeface="ＭＳ ゴシック" panose="020B0609070205080204" pitchFamily="49" charset="-128"/>
                <a:ea typeface="ＭＳ ゴシック" panose="020B0609070205080204" pitchFamily="49" charset="-128"/>
              </a:rPr>
              <a:t>部長</a:t>
            </a:r>
            <a:r>
              <a:rPr lang="ja-JP" altLang="en-US" sz="1662" dirty="0">
                <a:latin typeface="ＭＳ ゴシック" panose="020B0609070205080204" pitchFamily="49" charset="-128"/>
                <a:ea typeface="ＭＳ ゴシック" panose="020B0609070205080204" pitchFamily="49" charset="-128"/>
              </a:rPr>
              <a:t>・主任</a:t>
            </a:r>
            <a:r>
              <a:rPr lang="ja-JP" altLang="en-US" sz="1662" dirty="0" smtClean="0">
                <a:latin typeface="ＭＳ ゴシック" panose="020B0609070205080204" pitchFamily="49" charset="-128"/>
                <a:ea typeface="ＭＳ ゴシック" panose="020B0609070205080204" pitchFamily="49" charset="-128"/>
              </a:rPr>
              <a:t>を</a:t>
            </a:r>
            <a:endParaRPr lang="en-US" altLang="ja-JP" sz="1662" dirty="0" smtClean="0">
              <a:latin typeface="ＭＳ ゴシック" panose="020B0609070205080204" pitchFamily="49" charset="-128"/>
              <a:ea typeface="ＭＳ ゴシック" panose="020B0609070205080204" pitchFamily="49" charset="-128"/>
            </a:endParaRPr>
          </a:p>
          <a:p>
            <a:r>
              <a:rPr lang="ja-JP" altLang="en-US" sz="1662" dirty="0" smtClean="0">
                <a:latin typeface="ＭＳ ゴシック" panose="020B0609070205080204" pitchFamily="49" charset="-128"/>
                <a:ea typeface="ＭＳ ゴシック" panose="020B0609070205080204" pitchFamily="49" charset="-128"/>
              </a:rPr>
              <a:t>　決めておくこともよい</a:t>
            </a:r>
            <a:r>
              <a:rPr lang="ja-JP" altLang="en-US" sz="1662" dirty="0">
                <a:latin typeface="ＭＳ ゴシック" panose="020B0609070205080204" pitchFamily="49" charset="-128"/>
                <a:ea typeface="ＭＳ ゴシック" panose="020B0609070205080204" pitchFamily="49" charset="-128"/>
              </a:rPr>
              <a:t>。</a:t>
            </a:r>
          </a:p>
        </p:txBody>
      </p:sp>
      <p:sp>
        <p:nvSpPr>
          <p:cNvPr id="19" name="テキスト ボックス 18"/>
          <p:cNvSpPr txBox="1"/>
          <p:nvPr/>
        </p:nvSpPr>
        <p:spPr>
          <a:xfrm>
            <a:off x="1088430" y="3958960"/>
            <a:ext cx="2308960" cy="1626984"/>
          </a:xfrm>
          <a:prstGeom prst="rect">
            <a:avLst/>
          </a:prstGeom>
          <a:noFill/>
        </p:spPr>
        <p:txBody>
          <a:bodyPr wrap="square" rtlCol="0">
            <a:spAutoFit/>
          </a:bodyPr>
          <a:lstStyle/>
          <a:p>
            <a:r>
              <a:rPr lang="ja-JP" altLang="en-US" sz="1662" dirty="0">
                <a:latin typeface="ＭＳ ゴシック" panose="020B0609070205080204" pitchFamily="49" charset="-128"/>
                <a:ea typeface="ＭＳ ゴシック" panose="020B0609070205080204" pitchFamily="49" charset="-128"/>
              </a:rPr>
              <a:t>◯公募するなど</a:t>
            </a:r>
            <a:r>
              <a:rPr lang="ja-JP" altLang="en-US" sz="1662" dirty="0" smtClean="0">
                <a:latin typeface="ＭＳ ゴシック" panose="020B0609070205080204" pitchFamily="49" charset="-128"/>
                <a:ea typeface="ＭＳ ゴシック" panose="020B0609070205080204" pitchFamily="49" charset="-128"/>
              </a:rPr>
              <a:t>して意</a:t>
            </a:r>
            <a:endParaRPr lang="en-US" altLang="ja-JP" sz="1662" dirty="0" smtClean="0">
              <a:latin typeface="ＭＳ ゴシック" panose="020B0609070205080204" pitchFamily="49" charset="-128"/>
              <a:ea typeface="ＭＳ ゴシック" panose="020B0609070205080204" pitchFamily="49" charset="-128"/>
            </a:endParaRPr>
          </a:p>
          <a:p>
            <a:r>
              <a:rPr lang="ja-JP" altLang="en-US" sz="1662" dirty="0" smtClean="0">
                <a:latin typeface="ＭＳ ゴシック" panose="020B0609070205080204" pitchFamily="49" charset="-128"/>
                <a:ea typeface="ＭＳ ゴシック" panose="020B0609070205080204" pitchFamily="49" charset="-128"/>
              </a:rPr>
              <a:t>　欲や経験のある教員</a:t>
            </a:r>
            <a:endParaRPr lang="en-US" altLang="ja-JP" sz="1662" dirty="0" smtClean="0">
              <a:latin typeface="ＭＳ ゴシック" panose="020B0609070205080204" pitchFamily="49" charset="-128"/>
              <a:ea typeface="ＭＳ ゴシック" panose="020B0609070205080204" pitchFamily="49" charset="-128"/>
            </a:endParaRPr>
          </a:p>
          <a:p>
            <a:r>
              <a:rPr lang="ja-JP" altLang="en-US" sz="1662" dirty="0" smtClean="0">
                <a:latin typeface="ＭＳ ゴシック" panose="020B0609070205080204" pitchFamily="49" charset="-128"/>
                <a:ea typeface="ＭＳ ゴシック" panose="020B0609070205080204" pitchFamily="49" charset="-128"/>
              </a:rPr>
              <a:t>　で構成する</a:t>
            </a:r>
            <a:r>
              <a:rPr lang="ja-JP" altLang="en-US" sz="1662" dirty="0">
                <a:latin typeface="ＭＳ ゴシック" panose="020B0609070205080204" pitchFamily="49" charset="-128"/>
                <a:ea typeface="ＭＳ ゴシック" panose="020B0609070205080204" pitchFamily="49" charset="-128"/>
              </a:rPr>
              <a:t>。　</a:t>
            </a:r>
            <a:endParaRPr lang="en-US" altLang="ja-JP" sz="1662" dirty="0">
              <a:latin typeface="ＭＳ ゴシック" panose="020B0609070205080204" pitchFamily="49" charset="-128"/>
              <a:ea typeface="ＭＳ ゴシック" panose="020B0609070205080204" pitchFamily="49" charset="-128"/>
            </a:endParaRPr>
          </a:p>
          <a:p>
            <a:r>
              <a:rPr lang="ja-JP" altLang="en-US" sz="1662" dirty="0">
                <a:latin typeface="ＭＳ ゴシック" panose="020B0609070205080204" pitchFamily="49" charset="-128"/>
                <a:ea typeface="ＭＳ ゴシック" panose="020B0609070205080204" pitchFamily="49" charset="-128"/>
              </a:rPr>
              <a:t>◯新組織を</a:t>
            </a:r>
            <a:r>
              <a:rPr lang="ja-JP" altLang="en-US" sz="1662" dirty="0" smtClean="0">
                <a:latin typeface="ＭＳ ゴシック" panose="020B0609070205080204" pitchFamily="49" charset="-128"/>
                <a:ea typeface="ＭＳ ゴシック" panose="020B0609070205080204" pitchFamily="49" charset="-128"/>
              </a:rPr>
              <a:t>立ち上げる</a:t>
            </a:r>
            <a:endParaRPr lang="en-US" altLang="ja-JP" sz="1662" dirty="0" smtClean="0">
              <a:latin typeface="ＭＳ ゴシック" panose="020B0609070205080204" pitchFamily="49" charset="-128"/>
              <a:ea typeface="ＭＳ ゴシック" panose="020B0609070205080204" pitchFamily="49" charset="-128"/>
            </a:endParaRPr>
          </a:p>
          <a:p>
            <a:r>
              <a:rPr lang="ja-JP" altLang="en-US" sz="1662" dirty="0" smtClean="0">
                <a:latin typeface="ＭＳ ゴシック" panose="020B0609070205080204" pitchFamily="49" charset="-128"/>
                <a:ea typeface="ＭＳ ゴシック" panose="020B0609070205080204" pitchFamily="49" charset="-128"/>
              </a:rPr>
              <a:t>　ことで、新たな取組</a:t>
            </a:r>
            <a:endParaRPr lang="en-US" altLang="ja-JP" sz="1662" dirty="0" smtClean="0">
              <a:latin typeface="ＭＳ ゴシック" panose="020B0609070205080204" pitchFamily="49" charset="-128"/>
              <a:ea typeface="ＭＳ ゴシック" panose="020B0609070205080204" pitchFamily="49" charset="-128"/>
            </a:endParaRPr>
          </a:p>
          <a:p>
            <a:r>
              <a:rPr lang="ja-JP" altLang="en-US" sz="1662" dirty="0" smtClean="0">
                <a:latin typeface="ＭＳ ゴシック" panose="020B0609070205080204" pitchFamily="49" charset="-128"/>
                <a:ea typeface="ＭＳ ゴシック" panose="020B0609070205080204" pitchFamily="49" charset="-128"/>
              </a:rPr>
              <a:t>　と</a:t>
            </a:r>
            <a:r>
              <a:rPr lang="ja-JP" altLang="en-US" sz="1662" dirty="0">
                <a:latin typeface="ＭＳ ゴシック" panose="020B0609070205080204" pitchFamily="49" charset="-128"/>
                <a:ea typeface="ＭＳ ゴシック" panose="020B0609070205080204" pitchFamily="49" charset="-128"/>
              </a:rPr>
              <a:t>して</a:t>
            </a:r>
            <a:r>
              <a:rPr lang="ja-JP" altLang="en-US" sz="1662" dirty="0" smtClean="0">
                <a:latin typeface="ＭＳ ゴシック" panose="020B0609070205080204" pitchFamily="49" charset="-128"/>
                <a:ea typeface="ＭＳ ゴシック" panose="020B0609070205080204" pitchFamily="49" charset="-128"/>
              </a:rPr>
              <a:t>推進</a:t>
            </a:r>
            <a:r>
              <a:rPr lang="ja-JP" altLang="en-US" sz="1662" dirty="0">
                <a:latin typeface="ＭＳ ゴシック" panose="020B0609070205080204" pitchFamily="49" charset="-128"/>
                <a:ea typeface="ＭＳ ゴシック" panose="020B0609070205080204" pitchFamily="49" charset="-128"/>
              </a:rPr>
              <a:t>できる</a:t>
            </a:r>
            <a:r>
              <a:rPr lang="ja-JP" altLang="en-US" sz="1662" dirty="0" smtClean="0">
                <a:latin typeface="ＭＳ ゴシック" panose="020B0609070205080204" pitchFamily="49" charset="-128"/>
                <a:ea typeface="ＭＳ ゴシック" panose="020B0609070205080204" pitchFamily="49" charset="-128"/>
              </a:rPr>
              <a:t>。</a:t>
            </a:r>
            <a:endParaRPr lang="ja-JP" altLang="en-US" sz="1662" dirty="0">
              <a:latin typeface="ＭＳ ゴシック" panose="020B0609070205080204" pitchFamily="49" charset="-128"/>
              <a:ea typeface="ＭＳ ゴシック" panose="020B0609070205080204" pitchFamily="49" charset="-128"/>
            </a:endParaRPr>
          </a:p>
        </p:txBody>
      </p:sp>
      <p:sp>
        <p:nvSpPr>
          <p:cNvPr id="35" name="正方形/長方形 34"/>
          <p:cNvSpPr/>
          <p:nvPr/>
        </p:nvSpPr>
        <p:spPr>
          <a:xfrm>
            <a:off x="199521" y="947026"/>
            <a:ext cx="7125051" cy="378047"/>
          </a:xfrm>
          <a:prstGeom prst="rect">
            <a:avLst/>
          </a:prstGeom>
          <a:solidFill>
            <a:schemeClr val="accent6">
              <a:lumMod val="75000"/>
            </a:schemeClr>
          </a:solidFill>
          <a:ln w="571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latin typeface="ＭＳ ゴシック" panose="020B0609070205080204" pitchFamily="49" charset="-128"/>
                <a:ea typeface="ＭＳ ゴシック" panose="020B0609070205080204" pitchFamily="49" charset="-128"/>
              </a:rPr>
              <a:t>１</a:t>
            </a:r>
            <a:r>
              <a:rPr lang="en-US" altLang="ja-JP" sz="2400" dirty="0" err="1">
                <a:latin typeface="ＭＳ ゴシック" panose="020B0609070205080204" pitchFamily="49" charset="-128"/>
                <a:ea typeface="ＭＳ ゴシック" panose="020B0609070205080204" pitchFamily="49" charset="-128"/>
              </a:rPr>
              <a:t>st</a:t>
            </a:r>
            <a:r>
              <a:rPr lang="en-US" altLang="ja-JP" sz="2400" dirty="0">
                <a:latin typeface="ＭＳ ゴシック" panose="020B0609070205080204" pitchFamily="49" charset="-128"/>
                <a:ea typeface="ＭＳ ゴシック" panose="020B0609070205080204" pitchFamily="49" charset="-128"/>
              </a:rPr>
              <a:t> STEP</a:t>
            </a:r>
            <a:r>
              <a:rPr lang="ja-JP" altLang="en-US" sz="2400" dirty="0">
                <a:latin typeface="ＭＳ ゴシック" panose="020B0609070205080204" pitchFamily="49" charset="-128"/>
                <a:ea typeface="ＭＳ ゴシック" panose="020B0609070205080204" pitchFamily="49" charset="-128"/>
              </a:rPr>
              <a:t>：既存の組織（校務運営委員会）の活用</a:t>
            </a:r>
          </a:p>
        </p:txBody>
      </p:sp>
      <p:sp>
        <p:nvSpPr>
          <p:cNvPr id="15" name="角丸四角形 14"/>
          <p:cNvSpPr/>
          <p:nvPr/>
        </p:nvSpPr>
        <p:spPr>
          <a:xfrm>
            <a:off x="2520731" y="1801866"/>
            <a:ext cx="2396044" cy="790640"/>
          </a:xfrm>
          <a:prstGeom prst="roundRect">
            <a:avLst/>
          </a:prstGeom>
          <a:solidFill>
            <a:schemeClr val="accent5"/>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sz="2220" b="1" dirty="0">
                <a:solidFill>
                  <a:schemeClr val="bg1"/>
                </a:solidFill>
              </a:rPr>
              <a:t>校務運営委員会</a:t>
            </a:r>
            <a:endParaRPr lang="en-US" altLang="ja-JP" sz="2220" b="1" dirty="0">
              <a:solidFill>
                <a:schemeClr val="bg1"/>
              </a:solidFill>
            </a:endParaRPr>
          </a:p>
          <a:p>
            <a:pPr algn="ctr">
              <a:lnSpc>
                <a:spcPts val="2500"/>
              </a:lnSpc>
            </a:pPr>
            <a:r>
              <a:rPr lang="ja-JP" altLang="en-US" sz="2220" b="1" dirty="0">
                <a:solidFill>
                  <a:schemeClr val="bg1"/>
                </a:solidFill>
              </a:rPr>
              <a:t>（部長・主任会議）</a:t>
            </a:r>
          </a:p>
        </p:txBody>
      </p:sp>
      <p:sp>
        <p:nvSpPr>
          <p:cNvPr id="36" name="正方形/長方形 35"/>
          <p:cNvSpPr/>
          <p:nvPr/>
        </p:nvSpPr>
        <p:spPr>
          <a:xfrm>
            <a:off x="191489" y="3554196"/>
            <a:ext cx="7125051" cy="373185"/>
          </a:xfrm>
          <a:prstGeom prst="rect">
            <a:avLst/>
          </a:prstGeom>
          <a:solidFill>
            <a:schemeClr val="accent6">
              <a:lumMod val="75000"/>
            </a:schemeClr>
          </a:solidFill>
          <a:ln w="571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smtClean="0">
                <a:latin typeface="ＭＳ ゴシック" panose="020B0609070205080204" pitchFamily="49" charset="-128"/>
                <a:ea typeface="ＭＳ ゴシック" panose="020B0609070205080204" pitchFamily="49" charset="-128"/>
              </a:rPr>
              <a:t>２</a:t>
            </a:r>
            <a:r>
              <a:rPr lang="en-US" altLang="ja-JP" sz="2400" dirty="0" err="1" smtClean="0">
                <a:latin typeface="ＭＳ ゴシック" panose="020B0609070205080204" pitchFamily="49" charset="-128"/>
                <a:ea typeface="ＭＳ ゴシック" panose="020B0609070205080204" pitchFamily="49" charset="-128"/>
              </a:rPr>
              <a:t>nd</a:t>
            </a:r>
            <a:r>
              <a:rPr lang="en-US" altLang="ja-JP" sz="2400" dirty="0" smtClean="0">
                <a:latin typeface="ＭＳ ゴシック" panose="020B0609070205080204" pitchFamily="49" charset="-128"/>
                <a:ea typeface="ＭＳ ゴシック" panose="020B0609070205080204" pitchFamily="49" charset="-128"/>
              </a:rPr>
              <a:t> </a:t>
            </a:r>
            <a:r>
              <a:rPr lang="en-US" altLang="ja-JP" sz="2400" dirty="0">
                <a:latin typeface="ＭＳ ゴシック" panose="020B0609070205080204" pitchFamily="49" charset="-128"/>
                <a:ea typeface="ＭＳ ゴシック" panose="020B0609070205080204" pitchFamily="49" charset="-128"/>
              </a:rPr>
              <a:t>STEP</a:t>
            </a:r>
            <a:r>
              <a:rPr lang="ja-JP" altLang="en-US" sz="2400" dirty="0">
                <a:latin typeface="ＭＳ ゴシック" panose="020B0609070205080204" pitchFamily="49" charset="-128"/>
                <a:ea typeface="ＭＳ ゴシック" panose="020B0609070205080204" pitchFamily="49" charset="-128"/>
              </a:rPr>
              <a:t>：新組織の立ち上げ</a:t>
            </a:r>
          </a:p>
        </p:txBody>
      </p:sp>
      <p:sp>
        <p:nvSpPr>
          <p:cNvPr id="28" name="角丸四角形 27"/>
          <p:cNvSpPr/>
          <p:nvPr/>
        </p:nvSpPr>
        <p:spPr>
          <a:xfrm>
            <a:off x="4085909" y="4371784"/>
            <a:ext cx="4229114" cy="376097"/>
          </a:xfrm>
          <a:prstGeom prst="roundRect">
            <a:avLst/>
          </a:prstGeom>
          <a:solidFill>
            <a:schemeClr val="accent5"/>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sz="2220" b="1" dirty="0">
                <a:solidFill>
                  <a:schemeClr val="bg1"/>
                </a:solidFill>
              </a:rPr>
              <a:t>総合的な探究の時間推進チーム</a:t>
            </a:r>
          </a:p>
        </p:txBody>
      </p:sp>
      <p:sp>
        <p:nvSpPr>
          <p:cNvPr id="6" name="スライド番号プレースホルダー 5"/>
          <p:cNvSpPr>
            <a:spLocks noGrp="1"/>
          </p:cNvSpPr>
          <p:nvPr>
            <p:ph type="sldNum" sz="quarter" idx="12"/>
          </p:nvPr>
        </p:nvSpPr>
        <p:spPr>
          <a:xfrm>
            <a:off x="10588626" y="2214879"/>
            <a:ext cx="2057400" cy="365125"/>
          </a:xfrm>
        </p:spPr>
        <p:txBody>
          <a:bodyPr/>
          <a:lstStyle/>
          <a:p>
            <a:fld id="{2ABD4F6D-E658-4974-B811-492294182954}" type="slidenum">
              <a:rPr kumimoji="1" lang="ja-JP" altLang="en-US" smtClean="0">
                <a:solidFill>
                  <a:schemeClr val="bg1"/>
                </a:solidFill>
              </a:rPr>
              <a:t>1</a:t>
            </a:fld>
            <a:endParaRPr kumimoji="1" lang="ja-JP" altLang="en-US" dirty="0">
              <a:solidFill>
                <a:schemeClr val="bg1"/>
              </a:solidFill>
            </a:endParaRPr>
          </a:p>
        </p:txBody>
      </p:sp>
    </p:spTree>
    <p:extLst>
      <p:ext uri="{BB962C8B-B14F-4D97-AF65-F5344CB8AC3E}">
        <p14:creationId xmlns:p14="http://schemas.microsoft.com/office/powerpoint/2010/main" val="22373574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7010" y="90951"/>
            <a:ext cx="9151010" cy="523220"/>
          </a:xfrm>
          <a:prstGeom prst="rect">
            <a:avLst/>
          </a:prstGeom>
          <a:noFill/>
        </p:spPr>
        <p:txBody>
          <a:bodyPr wrap="square" rtlCol="0">
            <a:spAutoFit/>
          </a:bodyPr>
          <a:lstStyle/>
          <a:p>
            <a:r>
              <a:rPr lang="en-US" altLang="ja-JP" sz="2800" spc="-90" dirty="0" smtClean="0">
                <a:solidFill>
                  <a:prstClr val="black"/>
                </a:solidFill>
                <a:latin typeface="ＭＳ ゴシック" panose="020B0609070205080204" pitchFamily="49" charset="-128"/>
                <a:ea typeface="ＭＳ ゴシック" panose="020B0609070205080204" pitchFamily="49" charset="-128"/>
              </a:rPr>
              <a:t>【</a:t>
            </a:r>
            <a:r>
              <a:rPr lang="ja-JP" altLang="en-US" sz="2800" spc="-90" dirty="0" smtClean="0">
                <a:solidFill>
                  <a:prstClr val="black"/>
                </a:solidFill>
                <a:latin typeface="ＭＳ ゴシック" panose="020B0609070205080204" pitchFamily="49" charset="-128"/>
                <a:ea typeface="ＭＳ ゴシック" panose="020B0609070205080204" pitchFamily="49" charset="-128"/>
              </a:rPr>
              <a:t>指導上</a:t>
            </a:r>
            <a:r>
              <a:rPr lang="ja-JP" altLang="en-US" sz="2800" spc="-90" dirty="0">
                <a:solidFill>
                  <a:prstClr val="black"/>
                </a:solidFill>
                <a:latin typeface="ＭＳ ゴシック" panose="020B0609070205080204" pitchFamily="49" charset="-128"/>
                <a:ea typeface="ＭＳ ゴシック" panose="020B0609070205080204" pitchFamily="49" charset="-128"/>
              </a:rPr>
              <a:t>の</a:t>
            </a:r>
            <a:r>
              <a:rPr lang="ja-JP" altLang="en-US" sz="2800" spc="-90" dirty="0" smtClean="0">
                <a:solidFill>
                  <a:prstClr val="black"/>
                </a:solidFill>
                <a:latin typeface="ＭＳ ゴシック" panose="020B0609070205080204" pitchFamily="49" charset="-128"/>
                <a:ea typeface="ＭＳ ゴシック" panose="020B0609070205080204" pitchFamily="49" charset="-128"/>
              </a:rPr>
              <a:t>誤解の解消</a:t>
            </a:r>
            <a:r>
              <a:rPr lang="en-US" altLang="ja-JP" sz="2800" spc="-90" dirty="0" smtClean="0">
                <a:solidFill>
                  <a:prstClr val="black"/>
                </a:solidFill>
                <a:latin typeface="ＭＳ ゴシック" panose="020B0609070205080204" pitchFamily="49" charset="-128"/>
                <a:ea typeface="ＭＳ ゴシック" panose="020B0609070205080204" pitchFamily="49" charset="-128"/>
              </a:rPr>
              <a:t>】</a:t>
            </a:r>
            <a:endParaRPr lang="ja-JP" altLang="en-US" sz="2800" spc="-90" dirty="0">
              <a:solidFill>
                <a:prstClr val="black"/>
              </a:solidFill>
              <a:latin typeface="ＭＳ ゴシック" panose="020B0609070205080204" pitchFamily="49" charset="-128"/>
              <a:ea typeface="ＭＳ ゴシック" panose="020B0609070205080204" pitchFamily="49" charset="-128"/>
            </a:endParaRPr>
          </a:p>
        </p:txBody>
      </p:sp>
      <p:sp>
        <p:nvSpPr>
          <p:cNvPr id="33" name="角丸四角形 32"/>
          <p:cNvSpPr/>
          <p:nvPr/>
        </p:nvSpPr>
        <p:spPr>
          <a:xfrm>
            <a:off x="4978400" y="1727310"/>
            <a:ext cx="4098146" cy="367763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b="1" dirty="0" smtClean="0">
                <a:solidFill>
                  <a:prstClr val="black"/>
                </a:solidFill>
                <a:latin typeface="ＭＳ Ｐゴシック" panose="020B0600070205080204" pitchFamily="50" charset="-128"/>
              </a:rPr>
              <a:t>例）</a:t>
            </a:r>
            <a:endParaRPr lang="en-US" altLang="ja-JP" b="1" dirty="0">
              <a:solidFill>
                <a:prstClr val="black"/>
              </a:solidFill>
              <a:latin typeface="ＭＳ Ｐゴシック" panose="020B0600070205080204" pitchFamily="50" charset="-128"/>
            </a:endParaRPr>
          </a:p>
          <a:p>
            <a:r>
              <a:rPr lang="ja-JP" altLang="en-US" b="1" dirty="0" smtClean="0">
                <a:solidFill>
                  <a:prstClr val="black"/>
                </a:solidFill>
                <a:latin typeface="ＭＳ Ｐゴシック" panose="020B0600070205080204" pitchFamily="50" charset="-128"/>
              </a:rPr>
              <a:t>・探究として、課題になって</a:t>
            </a:r>
            <a:r>
              <a:rPr lang="ja-JP" altLang="en-US" b="1" dirty="0">
                <a:solidFill>
                  <a:prstClr val="black"/>
                </a:solidFill>
                <a:latin typeface="ＭＳ Ｐゴシック" panose="020B0600070205080204" pitchFamily="50" charset="-128"/>
              </a:rPr>
              <a:t>いるか</a:t>
            </a:r>
            <a:r>
              <a:rPr lang="ja-JP" altLang="en-US" b="1" dirty="0" smtClean="0">
                <a:solidFill>
                  <a:prstClr val="black"/>
                </a:solidFill>
                <a:latin typeface="ＭＳ Ｐゴシック" panose="020B0600070205080204" pitchFamily="50" charset="-128"/>
              </a:rPr>
              <a:t>だ</a:t>
            </a:r>
          </a:p>
          <a:p>
            <a:r>
              <a:rPr lang="ja-JP" altLang="en-US" b="1" dirty="0" smtClean="0">
                <a:solidFill>
                  <a:prstClr val="black"/>
                </a:solidFill>
                <a:latin typeface="ＭＳ Ｐゴシック" panose="020B0600070205080204" pitchFamily="50" charset="-128"/>
              </a:rPr>
              <a:t>　</a:t>
            </a:r>
            <a:r>
              <a:rPr lang="ja-JP" altLang="en-US" b="1" dirty="0" err="1" smtClean="0">
                <a:solidFill>
                  <a:prstClr val="black"/>
                </a:solidFill>
                <a:latin typeface="ＭＳ Ｐゴシック" panose="020B0600070205080204" pitchFamily="50" charset="-128"/>
              </a:rPr>
              <a:t>け</a:t>
            </a:r>
            <a:r>
              <a:rPr lang="ja-JP" altLang="en-US" b="1" dirty="0">
                <a:solidFill>
                  <a:prstClr val="black"/>
                </a:solidFill>
                <a:latin typeface="ＭＳ Ｐゴシック" panose="020B0600070205080204" pitchFamily="50" charset="-128"/>
              </a:rPr>
              <a:t>指導する</a:t>
            </a:r>
            <a:endParaRPr lang="en-US" altLang="ja-JP" b="1" dirty="0">
              <a:solidFill>
                <a:prstClr val="black"/>
              </a:solidFill>
              <a:latin typeface="ＭＳ Ｐゴシック" panose="020B0600070205080204" pitchFamily="50" charset="-128"/>
            </a:endParaRPr>
          </a:p>
          <a:p>
            <a:endParaRPr lang="en-US" altLang="ja-JP" b="1" dirty="0">
              <a:solidFill>
                <a:prstClr val="black"/>
              </a:solidFill>
              <a:latin typeface="ＭＳ Ｐゴシック" panose="020B0600070205080204" pitchFamily="50" charset="-128"/>
            </a:endParaRPr>
          </a:p>
          <a:p>
            <a:r>
              <a:rPr lang="ja-JP" altLang="en-US" b="1" dirty="0">
                <a:solidFill>
                  <a:prstClr val="black"/>
                </a:solidFill>
                <a:latin typeface="ＭＳ Ｐゴシック" panose="020B0600070205080204" pitchFamily="50" charset="-128"/>
              </a:rPr>
              <a:t>・</a:t>
            </a:r>
            <a:r>
              <a:rPr lang="ja-JP" altLang="en-US" b="1" dirty="0" smtClean="0">
                <a:solidFill>
                  <a:prstClr val="black"/>
                </a:solidFill>
                <a:latin typeface="ＭＳ Ｐゴシック" panose="020B0600070205080204" pitchFamily="50" charset="-128"/>
              </a:rPr>
              <a:t>論理性（客観性）があるか</a:t>
            </a:r>
            <a:r>
              <a:rPr lang="ja-JP" altLang="en-US" b="1" dirty="0" err="1" smtClean="0">
                <a:solidFill>
                  <a:prstClr val="black"/>
                </a:solidFill>
                <a:latin typeface="ＭＳ Ｐゴシック" panose="020B0600070205080204" pitchFamily="50" charset="-128"/>
              </a:rPr>
              <a:t>だけ</a:t>
            </a:r>
            <a:r>
              <a:rPr lang="ja-JP" altLang="en-US" b="1" dirty="0" smtClean="0">
                <a:solidFill>
                  <a:prstClr val="black"/>
                </a:solidFill>
                <a:latin typeface="ＭＳ Ｐゴシック" panose="020B0600070205080204" pitchFamily="50" charset="-128"/>
              </a:rPr>
              <a:t>指導</a:t>
            </a:r>
            <a:endParaRPr lang="en-US" altLang="ja-JP" b="1" dirty="0" smtClean="0">
              <a:solidFill>
                <a:prstClr val="black"/>
              </a:solidFill>
              <a:latin typeface="ＭＳ Ｐゴシック" panose="020B0600070205080204" pitchFamily="50" charset="-128"/>
            </a:endParaRPr>
          </a:p>
          <a:p>
            <a:r>
              <a:rPr lang="en-US" altLang="ja-JP" b="1" spc="450" dirty="0">
                <a:solidFill>
                  <a:prstClr val="black"/>
                </a:solidFill>
                <a:latin typeface="ＭＳ Ｐゴシック" panose="020B0600070205080204" pitchFamily="50" charset="-128"/>
              </a:rPr>
              <a:t> </a:t>
            </a:r>
            <a:r>
              <a:rPr lang="ja-JP" altLang="en-US" b="1" dirty="0" smtClean="0">
                <a:solidFill>
                  <a:prstClr val="black"/>
                </a:solidFill>
                <a:latin typeface="ＭＳ Ｐゴシック" panose="020B0600070205080204" pitchFamily="50" charset="-128"/>
              </a:rPr>
              <a:t>する</a:t>
            </a:r>
            <a:endParaRPr lang="en-US" altLang="ja-JP" b="1" dirty="0">
              <a:solidFill>
                <a:prstClr val="black"/>
              </a:solidFill>
              <a:latin typeface="ＭＳ Ｐゴシック" panose="020B0600070205080204" pitchFamily="50" charset="-128"/>
            </a:endParaRPr>
          </a:p>
          <a:p>
            <a:endParaRPr lang="en-US" altLang="ja-JP" b="1" dirty="0">
              <a:solidFill>
                <a:prstClr val="black"/>
              </a:solidFill>
              <a:latin typeface="ＭＳ Ｐゴシック" panose="020B0600070205080204" pitchFamily="50" charset="-128"/>
            </a:endParaRPr>
          </a:p>
          <a:p>
            <a:r>
              <a:rPr lang="ja-JP" altLang="en-US" b="1" dirty="0" smtClean="0">
                <a:solidFill>
                  <a:prstClr val="black"/>
                </a:solidFill>
                <a:latin typeface="ＭＳ Ｐゴシック" panose="020B0600070205080204" pitchFamily="50" charset="-128"/>
              </a:rPr>
              <a:t>・まとめや発表が分かりやすい</a:t>
            </a:r>
            <a:r>
              <a:rPr lang="ja-JP" altLang="en-US" b="1" dirty="0">
                <a:solidFill>
                  <a:prstClr val="black"/>
                </a:solidFill>
                <a:latin typeface="ＭＳ Ｐゴシック" panose="020B0600070205080204" pitchFamily="50" charset="-128"/>
              </a:rPr>
              <a:t>か</a:t>
            </a:r>
            <a:r>
              <a:rPr lang="ja-JP" altLang="en-US" b="1" dirty="0" smtClean="0">
                <a:solidFill>
                  <a:prstClr val="black"/>
                </a:solidFill>
                <a:latin typeface="ＭＳ Ｐゴシック" panose="020B0600070205080204" pitchFamily="50" charset="-128"/>
              </a:rPr>
              <a:t>だ</a:t>
            </a:r>
            <a:endParaRPr lang="en-US" altLang="ja-JP" b="1" dirty="0" smtClean="0">
              <a:solidFill>
                <a:prstClr val="black"/>
              </a:solidFill>
              <a:latin typeface="ＭＳ Ｐゴシック" panose="020B0600070205080204" pitchFamily="50" charset="-128"/>
            </a:endParaRPr>
          </a:p>
          <a:p>
            <a:r>
              <a:rPr lang="en-US" altLang="ja-JP" b="1" spc="450" dirty="0">
                <a:solidFill>
                  <a:prstClr val="black"/>
                </a:solidFill>
                <a:latin typeface="ＭＳ Ｐゴシック" panose="020B0600070205080204" pitchFamily="50" charset="-128"/>
              </a:rPr>
              <a:t> </a:t>
            </a:r>
            <a:r>
              <a:rPr lang="ja-JP" altLang="en-US" b="1" dirty="0" smtClean="0">
                <a:solidFill>
                  <a:prstClr val="black"/>
                </a:solidFill>
                <a:latin typeface="ＭＳ Ｐゴシック" panose="020B0600070205080204" pitchFamily="50" charset="-128"/>
              </a:rPr>
              <a:t>け指導</a:t>
            </a:r>
            <a:r>
              <a:rPr lang="ja-JP" altLang="en-US" b="1" dirty="0">
                <a:solidFill>
                  <a:prstClr val="black"/>
                </a:solidFill>
                <a:latin typeface="ＭＳ Ｐゴシック" panose="020B0600070205080204" pitchFamily="50" charset="-128"/>
              </a:rPr>
              <a:t>する</a:t>
            </a:r>
            <a:endParaRPr lang="en-US" altLang="ja-JP" b="1" dirty="0">
              <a:solidFill>
                <a:prstClr val="black"/>
              </a:solidFill>
              <a:latin typeface="ＭＳ Ｐゴシック" panose="020B0600070205080204" pitchFamily="50" charset="-128"/>
            </a:endParaRPr>
          </a:p>
          <a:p>
            <a:endParaRPr lang="en-US" altLang="ja-JP" b="1" dirty="0">
              <a:solidFill>
                <a:prstClr val="black"/>
              </a:solidFill>
              <a:latin typeface="ＭＳ Ｐゴシック" panose="020B0600070205080204" pitchFamily="50" charset="-128"/>
            </a:endParaRPr>
          </a:p>
          <a:p>
            <a:r>
              <a:rPr lang="ja-JP" altLang="en-US" b="1" dirty="0">
                <a:solidFill>
                  <a:prstClr val="black"/>
                </a:solidFill>
                <a:latin typeface="ＭＳ Ｐゴシック" panose="020B0600070205080204" pitchFamily="50" charset="-128"/>
              </a:rPr>
              <a:t>・学校が身に付けさせたい資質・</a:t>
            </a:r>
            <a:r>
              <a:rPr lang="ja-JP" altLang="en-US" b="1" dirty="0" smtClean="0">
                <a:solidFill>
                  <a:prstClr val="black"/>
                </a:solidFill>
                <a:latin typeface="ＭＳ Ｐゴシック" panose="020B0600070205080204" pitchFamily="50" charset="-128"/>
              </a:rPr>
              <a:t>能</a:t>
            </a:r>
            <a:endParaRPr lang="en-US" altLang="ja-JP" b="1" dirty="0" smtClean="0">
              <a:solidFill>
                <a:prstClr val="black"/>
              </a:solidFill>
              <a:latin typeface="ＭＳ Ｐゴシック" panose="020B0600070205080204" pitchFamily="50" charset="-128"/>
            </a:endParaRPr>
          </a:p>
          <a:p>
            <a:r>
              <a:rPr lang="en-US" altLang="ja-JP" b="1" spc="450" dirty="0">
                <a:solidFill>
                  <a:prstClr val="black"/>
                </a:solidFill>
                <a:latin typeface="ＭＳ Ｐゴシック" panose="020B0600070205080204" pitchFamily="50" charset="-128"/>
              </a:rPr>
              <a:t> </a:t>
            </a:r>
            <a:r>
              <a:rPr lang="ja-JP" altLang="en-US" b="1" dirty="0" smtClean="0">
                <a:solidFill>
                  <a:prstClr val="black"/>
                </a:solidFill>
                <a:latin typeface="ＭＳ Ｐゴシック" panose="020B0600070205080204" pitchFamily="50" charset="-128"/>
              </a:rPr>
              <a:t>力だけ評価</a:t>
            </a:r>
            <a:r>
              <a:rPr lang="ja-JP" altLang="en-US" b="1" dirty="0">
                <a:solidFill>
                  <a:prstClr val="black"/>
                </a:solidFill>
                <a:latin typeface="ＭＳ Ｐゴシック" panose="020B0600070205080204" pitchFamily="50" charset="-128"/>
              </a:rPr>
              <a:t>する</a:t>
            </a:r>
            <a:endParaRPr lang="en-US" altLang="ja-JP" b="1" dirty="0">
              <a:solidFill>
                <a:prstClr val="black"/>
              </a:solidFill>
              <a:latin typeface="ＭＳ Ｐゴシック" panose="020B0600070205080204" pitchFamily="50" charset="-128"/>
            </a:endParaRPr>
          </a:p>
        </p:txBody>
      </p:sp>
      <p:sp>
        <p:nvSpPr>
          <p:cNvPr id="5" name="正方形/長方形 4"/>
          <p:cNvSpPr/>
          <p:nvPr/>
        </p:nvSpPr>
        <p:spPr>
          <a:xfrm>
            <a:off x="4483473" y="1032579"/>
            <a:ext cx="4162289" cy="509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700" dirty="0">
                <a:solidFill>
                  <a:srgbClr val="FF0000"/>
                </a:solidFill>
              </a:rPr>
              <a:t>「○○だけする」</a:t>
            </a:r>
            <a:endParaRPr lang="ja-JP" altLang="en-US" sz="1200" dirty="0">
              <a:solidFill>
                <a:srgbClr val="FF0000"/>
              </a:solidFill>
            </a:endParaRPr>
          </a:p>
        </p:txBody>
      </p:sp>
      <p:sp>
        <p:nvSpPr>
          <p:cNvPr id="15" name="正方形/長方形 14"/>
          <p:cNvSpPr/>
          <p:nvPr/>
        </p:nvSpPr>
        <p:spPr>
          <a:xfrm>
            <a:off x="-590082" y="1036576"/>
            <a:ext cx="4162289" cy="509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700" dirty="0">
                <a:solidFill>
                  <a:srgbClr val="FF0000"/>
                </a:solidFill>
              </a:rPr>
              <a:t>「○○しない」</a:t>
            </a:r>
            <a:endParaRPr lang="ja-JP" altLang="en-US" sz="1200" dirty="0">
              <a:solidFill>
                <a:srgbClr val="FF0000"/>
              </a:solidFill>
            </a:endParaRPr>
          </a:p>
        </p:txBody>
      </p:sp>
      <p:sp>
        <p:nvSpPr>
          <p:cNvPr id="16" name="角丸四角形 15"/>
          <p:cNvSpPr/>
          <p:nvPr/>
        </p:nvSpPr>
        <p:spPr>
          <a:xfrm>
            <a:off x="76130" y="1701935"/>
            <a:ext cx="4241870" cy="3703011"/>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b="1" dirty="0" smtClean="0">
                <a:solidFill>
                  <a:prstClr val="black"/>
                </a:solidFill>
                <a:latin typeface="ＭＳ Ｐゴシック" panose="020B0600070205080204" pitchFamily="50" charset="-128"/>
              </a:rPr>
              <a:t>例）</a:t>
            </a:r>
            <a:endParaRPr lang="en-US" altLang="ja-JP" b="1" dirty="0">
              <a:solidFill>
                <a:prstClr val="black"/>
              </a:solidFill>
              <a:latin typeface="ＭＳ Ｐゴシック" panose="020B0600070205080204" pitchFamily="50" charset="-128"/>
            </a:endParaRPr>
          </a:p>
          <a:p>
            <a:r>
              <a:rPr lang="ja-JP" altLang="en-US" b="1" dirty="0">
                <a:solidFill>
                  <a:prstClr val="black"/>
                </a:solidFill>
                <a:latin typeface="ＭＳ Ｐゴシック" panose="020B0600070205080204" pitchFamily="50" charset="-128"/>
              </a:rPr>
              <a:t>・テーマ設定の指導はしない</a:t>
            </a:r>
            <a:endParaRPr lang="en-US" altLang="ja-JP" b="1" dirty="0">
              <a:solidFill>
                <a:prstClr val="black"/>
              </a:solidFill>
              <a:latin typeface="ＭＳ Ｐゴシック" panose="020B0600070205080204" pitchFamily="50" charset="-128"/>
            </a:endParaRPr>
          </a:p>
          <a:p>
            <a:r>
              <a:rPr lang="ja-JP" altLang="en-US" b="1" dirty="0">
                <a:solidFill>
                  <a:prstClr val="black"/>
                </a:solidFill>
                <a:latin typeface="ＭＳ Ｐゴシック" panose="020B0600070205080204" pitchFamily="50" charset="-128"/>
              </a:rPr>
              <a:t>　（先輩のテーマを継続するのもよい）</a:t>
            </a:r>
            <a:endParaRPr lang="en-US" altLang="ja-JP" b="1" dirty="0">
              <a:solidFill>
                <a:prstClr val="black"/>
              </a:solidFill>
              <a:latin typeface="ＭＳ Ｐゴシック" panose="020B0600070205080204" pitchFamily="50" charset="-128"/>
            </a:endParaRPr>
          </a:p>
          <a:p>
            <a:endParaRPr lang="en-US" altLang="ja-JP" b="1" dirty="0">
              <a:solidFill>
                <a:prstClr val="black"/>
              </a:solidFill>
              <a:latin typeface="ＭＳ Ｐゴシック" panose="020B0600070205080204" pitchFamily="50" charset="-128"/>
            </a:endParaRPr>
          </a:p>
          <a:p>
            <a:r>
              <a:rPr lang="ja-JP" altLang="en-US" b="1" dirty="0">
                <a:solidFill>
                  <a:prstClr val="black"/>
                </a:solidFill>
                <a:latin typeface="ＭＳ Ｐゴシック" panose="020B0600070205080204" pitchFamily="50" charset="-128"/>
              </a:rPr>
              <a:t>・探究の内容について理解しない、</a:t>
            </a:r>
            <a:r>
              <a:rPr lang="ja-JP" altLang="en-US" b="1" dirty="0" smtClean="0">
                <a:solidFill>
                  <a:prstClr val="black"/>
                </a:solidFill>
                <a:latin typeface="ＭＳ Ｐゴシック" panose="020B0600070205080204" pitchFamily="50" charset="-128"/>
              </a:rPr>
              <a:t>指</a:t>
            </a:r>
            <a:endParaRPr lang="en-US" altLang="ja-JP" b="1" dirty="0" smtClean="0">
              <a:solidFill>
                <a:prstClr val="black"/>
              </a:solidFill>
              <a:latin typeface="ＭＳ Ｐゴシック" panose="020B0600070205080204" pitchFamily="50" charset="-128"/>
            </a:endParaRPr>
          </a:p>
          <a:p>
            <a:r>
              <a:rPr lang="ja-JP" altLang="en-US" b="1" spc="450" dirty="0" smtClean="0">
                <a:solidFill>
                  <a:prstClr val="black"/>
                </a:solidFill>
                <a:latin typeface="ＭＳ Ｐゴシック" panose="020B0600070205080204" pitchFamily="50" charset="-128"/>
              </a:rPr>
              <a:t> </a:t>
            </a:r>
            <a:r>
              <a:rPr lang="ja-JP" altLang="en-US" b="1" dirty="0" smtClean="0">
                <a:solidFill>
                  <a:prstClr val="black"/>
                </a:solidFill>
                <a:latin typeface="ＭＳ Ｐゴシック" panose="020B0600070205080204" pitchFamily="50" charset="-128"/>
              </a:rPr>
              <a:t>導もしない</a:t>
            </a:r>
            <a:endParaRPr lang="en-US" altLang="ja-JP" b="1" dirty="0" smtClean="0">
              <a:solidFill>
                <a:prstClr val="black"/>
              </a:solidFill>
              <a:latin typeface="ＭＳ Ｐゴシック" panose="020B0600070205080204" pitchFamily="50" charset="-128"/>
            </a:endParaRPr>
          </a:p>
          <a:p>
            <a:endParaRPr lang="en-US" altLang="ja-JP" b="1" dirty="0">
              <a:solidFill>
                <a:prstClr val="black"/>
              </a:solidFill>
              <a:latin typeface="ＭＳ Ｐゴシック" panose="020B0600070205080204" pitchFamily="50" charset="-128"/>
            </a:endParaRPr>
          </a:p>
          <a:p>
            <a:r>
              <a:rPr lang="ja-JP" altLang="en-US" b="1" dirty="0" smtClean="0">
                <a:solidFill>
                  <a:prstClr val="black"/>
                </a:solidFill>
                <a:latin typeface="ＭＳ Ｐゴシック" panose="020B0600070205080204" pitchFamily="50" charset="-128"/>
              </a:rPr>
              <a:t>・「まとめ・表現」において、結論の是非</a:t>
            </a:r>
            <a:endParaRPr lang="en-US" altLang="ja-JP" b="1" dirty="0" smtClean="0">
              <a:solidFill>
                <a:prstClr val="black"/>
              </a:solidFill>
              <a:latin typeface="ＭＳ Ｐゴシック" panose="020B0600070205080204" pitchFamily="50" charset="-128"/>
            </a:endParaRPr>
          </a:p>
          <a:p>
            <a:r>
              <a:rPr lang="en-US" altLang="ja-JP" b="1" spc="450" dirty="0">
                <a:solidFill>
                  <a:prstClr val="black"/>
                </a:solidFill>
                <a:latin typeface="ＭＳ Ｐゴシック" panose="020B0600070205080204" pitchFamily="50" charset="-128"/>
              </a:rPr>
              <a:t> </a:t>
            </a:r>
            <a:r>
              <a:rPr lang="ja-JP" altLang="en-US" b="1" dirty="0" smtClean="0">
                <a:solidFill>
                  <a:prstClr val="black"/>
                </a:solidFill>
                <a:latin typeface="ＭＳ Ｐゴシック" panose="020B0600070205080204" pitchFamily="50" charset="-128"/>
              </a:rPr>
              <a:t>について判断しない、指導もしない</a:t>
            </a:r>
            <a:endParaRPr lang="en-US" altLang="ja-JP" b="1" dirty="0" smtClean="0">
              <a:solidFill>
                <a:prstClr val="black"/>
              </a:solidFill>
              <a:latin typeface="ＭＳ Ｐゴシック" panose="020B0600070205080204" pitchFamily="50" charset="-128"/>
            </a:endParaRPr>
          </a:p>
          <a:p>
            <a:endParaRPr lang="en-US" altLang="ja-JP" b="1" dirty="0">
              <a:solidFill>
                <a:prstClr val="black"/>
              </a:solidFill>
              <a:latin typeface="ＭＳ Ｐゴシック" panose="020B0600070205080204" pitchFamily="50" charset="-128"/>
            </a:endParaRPr>
          </a:p>
          <a:p>
            <a:r>
              <a:rPr lang="ja-JP" altLang="en-US" b="1" dirty="0">
                <a:solidFill>
                  <a:prstClr val="black"/>
                </a:solidFill>
                <a:latin typeface="ＭＳ Ｐゴシック" panose="020B0600070205080204" pitchFamily="50" charset="-128"/>
              </a:rPr>
              <a:t>・評価のために生徒を多面的に</a:t>
            </a:r>
            <a:r>
              <a:rPr lang="ja-JP" altLang="en-US" b="1" dirty="0" smtClean="0">
                <a:solidFill>
                  <a:prstClr val="black"/>
                </a:solidFill>
                <a:latin typeface="ＭＳ Ｐゴシック" panose="020B0600070205080204" pitchFamily="50" charset="-128"/>
              </a:rPr>
              <a:t>観察し</a:t>
            </a:r>
            <a:endParaRPr lang="en-US" altLang="ja-JP" b="1" dirty="0" smtClean="0">
              <a:solidFill>
                <a:prstClr val="black"/>
              </a:solidFill>
              <a:latin typeface="ＭＳ Ｐゴシック" panose="020B0600070205080204" pitchFamily="50" charset="-128"/>
            </a:endParaRPr>
          </a:p>
          <a:p>
            <a:r>
              <a:rPr lang="en-US" altLang="ja-JP" b="1" spc="450" dirty="0">
                <a:solidFill>
                  <a:prstClr val="black"/>
                </a:solidFill>
                <a:latin typeface="ＭＳ Ｐゴシック" panose="020B0600070205080204" pitchFamily="50" charset="-128"/>
              </a:rPr>
              <a:t> </a:t>
            </a:r>
            <a:r>
              <a:rPr lang="ja-JP" altLang="en-US" b="1" dirty="0" smtClean="0">
                <a:solidFill>
                  <a:prstClr val="black"/>
                </a:solidFill>
                <a:latin typeface="ＭＳ Ｐゴシック" panose="020B0600070205080204" pitchFamily="50" charset="-128"/>
              </a:rPr>
              <a:t>ない</a:t>
            </a:r>
            <a:endParaRPr lang="en-US" altLang="ja-JP" b="1" dirty="0">
              <a:solidFill>
                <a:prstClr val="black"/>
              </a:solidFill>
              <a:latin typeface="ＭＳ Ｐゴシック" panose="020B0600070205080204" pitchFamily="50" charset="-128"/>
            </a:endParaRPr>
          </a:p>
          <a:p>
            <a:endParaRPr lang="en-US" altLang="ja-JP" b="1" dirty="0">
              <a:solidFill>
                <a:prstClr val="black"/>
              </a:solidFill>
              <a:latin typeface="ＭＳ Ｐゴシック" panose="020B0600070205080204" pitchFamily="50" charset="-128"/>
            </a:endParaRPr>
          </a:p>
        </p:txBody>
      </p:sp>
      <p:sp>
        <p:nvSpPr>
          <p:cNvPr id="9" name="正方形/長方形 8"/>
          <p:cNvSpPr/>
          <p:nvPr/>
        </p:nvSpPr>
        <p:spPr>
          <a:xfrm>
            <a:off x="2402329" y="5617949"/>
            <a:ext cx="4162289" cy="509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700" dirty="0">
                <a:solidFill>
                  <a:srgbClr val="FF0000"/>
                </a:solidFill>
              </a:rPr>
              <a:t>「全員が関わる」</a:t>
            </a:r>
            <a:endParaRPr lang="ja-JP" altLang="en-US" sz="1200" dirty="0">
              <a:solidFill>
                <a:srgbClr val="FF0000"/>
              </a:solidFill>
            </a:endParaRPr>
          </a:p>
        </p:txBody>
      </p:sp>
      <p:sp>
        <p:nvSpPr>
          <p:cNvPr id="10" name="角丸四角形 9"/>
          <p:cNvSpPr/>
          <p:nvPr/>
        </p:nvSpPr>
        <p:spPr>
          <a:xfrm>
            <a:off x="2180375" y="6248811"/>
            <a:ext cx="5082360" cy="407134"/>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b="1" dirty="0">
                <a:solidFill>
                  <a:prstClr val="black"/>
                </a:solidFill>
                <a:latin typeface="ＭＳ Ｐゴシック" panose="020B0600070205080204" pitchFamily="50" charset="-128"/>
              </a:rPr>
              <a:t>・担任の仕事ではない　　・学年の仕事ではない</a:t>
            </a:r>
            <a:endParaRPr lang="en-US" altLang="ja-JP" b="1" dirty="0">
              <a:solidFill>
                <a:prstClr val="black"/>
              </a:solidFill>
              <a:latin typeface="ＭＳ Ｐゴシック" panose="020B0600070205080204" pitchFamily="50" charset="-128"/>
            </a:endParaRPr>
          </a:p>
        </p:txBody>
      </p:sp>
      <p:sp>
        <p:nvSpPr>
          <p:cNvPr id="12" name="矢印: 下 20">
            <a:extLst>
              <a:ext uri="{FF2B5EF4-FFF2-40B4-BE49-F238E27FC236}">
                <a16:creationId xmlns="" xmlns:a16="http://schemas.microsoft.com/office/drawing/2014/main" id="{73EF1841-8CAB-4BC8-8BBC-D87C4EB62805}"/>
              </a:ext>
            </a:extLst>
          </p:cNvPr>
          <p:cNvSpPr/>
          <p:nvPr/>
        </p:nvSpPr>
        <p:spPr>
          <a:xfrm rot="5400000" flipV="1">
            <a:off x="3854715" y="3123000"/>
            <a:ext cx="1635370" cy="612000"/>
          </a:xfrm>
          <a:prstGeom prst="downArrow">
            <a:avLst/>
          </a:prstGeom>
          <a:solidFill>
            <a:schemeClr val="accent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latin typeface="ＭＳ ゴシック" panose="020B0609070205080204" pitchFamily="49" charset="-128"/>
              <a:ea typeface="ＭＳ ゴシック" panose="020B0609070205080204" pitchFamily="49" charset="-128"/>
            </a:endParaRPr>
          </a:p>
        </p:txBody>
      </p:sp>
      <p:sp>
        <p:nvSpPr>
          <p:cNvPr id="3" name="スライド番号プレースホルダー 2"/>
          <p:cNvSpPr>
            <a:spLocks noGrp="1"/>
          </p:cNvSpPr>
          <p:nvPr>
            <p:ph type="sldNum" sz="quarter" idx="12"/>
          </p:nvPr>
        </p:nvSpPr>
        <p:spPr/>
        <p:txBody>
          <a:bodyPr/>
          <a:lstStyle/>
          <a:p>
            <a:fld id="{2ABD4F6D-E658-4974-B811-492294182954}" type="slidenum">
              <a:rPr kumimoji="1" lang="ja-JP" altLang="en-US" smtClean="0"/>
              <a:t>2</a:t>
            </a:fld>
            <a:endParaRPr kumimoji="1" lang="ja-JP" altLang="en-US"/>
          </a:p>
        </p:txBody>
      </p:sp>
    </p:spTree>
    <p:extLst>
      <p:ext uri="{BB962C8B-B14F-4D97-AF65-F5344CB8AC3E}">
        <p14:creationId xmlns:p14="http://schemas.microsoft.com/office/powerpoint/2010/main" val="39398146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nvPr>
        </p:nvGraphicFramePr>
        <p:xfrm>
          <a:off x="357811" y="1355935"/>
          <a:ext cx="8443094" cy="5297460"/>
        </p:xfrm>
        <a:graphic>
          <a:graphicData uri="http://schemas.openxmlformats.org/drawingml/2006/table">
            <a:tbl>
              <a:tblPr firstRow="1" bandRow="1">
                <a:tableStyleId>{93296810-A885-4BE3-A3E7-6D5BEEA58F35}</a:tableStyleId>
              </a:tblPr>
              <a:tblGrid>
                <a:gridCol w="1152937">
                  <a:extLst>
                    <a:ext uri="{9D8B030D-6E8A-4147-A177-3AD203B41FA5}">
                      <a16:colId xmlns="" xmlns:a16="http://schemas.microsoft.com/office/drawing/2014/main" val="20000"/>
                    </a:ext>
                  </a:extLst>
                </a:gridCol>
                <a:gridCol w="1514337">
                  <a:extLst>
                    <a:ext uri="{9D8B030D-6E8A-4147-A177-3AD203B41FA5}">
                      <a16:colId xmlns="" xmlns:a16="http://schemas.microsoft.com/office/drawing/2014/main" val="20001"/>
                    </a:ext>
                  </a:extLst>
                </a:gridCol>
                <a:gridCol w="5775820">
                  <a:extLst>
                    <a:ext uri="{9D8B030D-6E8A-4147-A177-3AD203B41FA5}">
                      <a16:colId xmlns="" xmlns:a16="http://schemas.microsoft.com/office/drawing/2014/main" val="20002"/>
                    </a:ext>
                  </a:extLst>
                </a:gridCol>
              </a:tblGrid>
              <a:tr h="542204">
                <a:tc>
                  <a:txBody>
                    <a:bodyPr/>
                    <a:lstStyle/>
                    <a:p>
                      <a:pPr algn="ctr"/>
                      <a:r>
                        <a:rPr kumimoji="1" lang="ja-JP" altLang="en-US" sz="1600" dirty="0" smtClean="0"/>
                        <a:t>ゼミ名</a:t>
                      </a:r>
                      <a:endParaRPr kumimoji="1" lang="ja-JP" altLang="en-US" sz="1600" dirty="0"/>
                    </a:p>
                  </a:txBody>
                  <a:tcPr marL="68580" marR="68580" marT="34290" marB="34290" anchor="ctr"/>
                </a:tc>
                <a:tc>
                  <a:txBody>
                    <a:bodyPr/>
                    <a:lstStyle/>
                    <a:p>
                      <a:r>
                        <a:rPr kumimoji="1" lang="ja-JP" altLang="en-US" sz="1600" dirty="0" smtClean="0"/>
                        <a:t>担当者の教科と教科のスキル</a:t>
                      </a:r>
                      <a:endParaRPr kumimoji="1" lang="ja-JP" altLang="en-US" sz="1600" dirty="0"/>
                    </a:p>
                  </a:txBody>
                  <a:tcPr marL="68580" marR="68580" marT="34290" marB="34290" anchor="ctr"/>
                </a:tc>
                <a:tc>
                  <a:txBody>
                    <a:bodyPr/>
                    <a:lstStyle/>
                    <a:p>
                      <a:pPr algn="ctr"/>
                      <a:r>
                        <a:rPr kumimoji="1" lang="ja-JP" altLang="en-US" sz="1600" dirty="0" smtClean="0"/>
                        <a:t>内　　　　容</a:t>
                      </a:r>
                      <a:endParaRPr kumimoji="1" lang="ja-JP" altLang="en-US" sz="1600" dirty="0"/>
                    </a:p>
                  </a:txBody>
                  <a:tcPr marL="68580" marR="68580" marT="34290" marB="34290" anchor="ctr"/>
                </a:tc>
                <a:extLst>
                  <a:ext uri="{0D108BD9-81ED-4DB2-BD59-A6C34878D82A}">
                    <a16:rowId xmlns="" xmlns:a16="http://schemas.microsoft.com/office/drawing/2014/main" val="10000"/>
                  </a:ext>
                </a:extLst>
              </a:tr>
              <a:tr h="1938785">
                <a:tc>
                  <a:txBody>
                    <a:bodyPr/>
                    <a:lstStyle/>
                    <a:p>
                      <a:r>
                        <a:rPr kumimoji="1" lang="ja-JP" altLang="en-US" sz="1600" dirty="0" smtClean="0"/>
                        <a:t>自然をアートする</a:t>
                      </a:r>
                      <a:endParaRPr kumimoji="1" lang="ja-JP" altLang="en-US" sz="1600" dirty="0"/>
                    </a:p>
                  </a:txBody>
                  <a:tcPr marL="68580" marR="68580" marT="34290" marB="34290" anchor="ctr"/>
                </a:tc>
                <a:tc>
                  <a:txBody>
                    <a:bodyPr/>
                    <a:lstStyle/>
                    <a:p>
                      <a:r>
                        <a:rPr kumimoji="1" lang="ja-JP" altLang="en-US" sz="1600" dirty="0" smtClean="0"/>
                        <a:t>理科、美術</a:t>
                      </a:r>
                      <a:endParaRPr kumimoji="1" lang="en-US" altLang="ja-JP" sz="16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（仮説、実験、検証）</a:t>
                      </a:r>
                      <a:endParaRPr kumimoji="1" lang="en-US" altLang="ja-JP" sz="1600" dirty="0" smtClean="0"/>
                    </a:p>
                    <a:p>
                      <a:r>
                        <a:rPr kumimoji="1" lang="ja-JP" altLang="en-US" sz="1600" dirty="0" smtClean="0"/>
                        <a:t>（視覚的思考）</a:t>
                      </a:r>
                      <a:endParaRPr kumimoji="1" lang="ja-JP" altLang="en-US" sz="1600" dirty="0"/>
                    </a:p>
                  </a:txBody>
                  <a:tcPr marL="68580" marR="68580" marT="34290" marB="34290" anchor="ctr"/>
                </a:tc>
                <a:tc>
                  <a:txBody>
                    <a:bodyPr/>
                    <a:lstStyle/>
                    <a:p>
                      <a:r>
                        <a:rPr kumimoji="1" lang="ja-JP" altLang="en-US" sz="1600" dirty="0" smtClean="0"/>
                        <a:t>１　植物の写真を撮る。</a:t>
                      </a:r>
                      <a:endParaRPr kumimoji="1" lang="en-US" altLang="ja-JP" sz="16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２　その写真の中から、その時期のものではないと思うものを考</a:t>
                      </a:r>
                      <a:endParaRPr kumimoji="1" lang="en-US" altLang="ja-JP" sz="16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　 える。</a:t>
                      </a:r>
                      <a:endParaRPr kumimoji="1" lang="en-US" altLang="ja-JP" sz="16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３　なぜそう思うか、仮説を立てて実験又は検証を行い、データ</a:t>
                      </a:r>
                      <a:endParaRPr kumimoji="1" lang="en-US" altLang="ja-JP" sz="16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　の分析などからその仮説を確かめる。</a:t>
                      </a:r>
                    </a:p>
                    <a:p>
                      <a:r>
                        <a:rPr kumimoji="1" lang="ja-JP" altLang="en-US" sz="1600" dirty="0" smtClean="0"/>
                        <a:t>４　様々な画材を用い、その植物を表現する。</a:t>
                      </a:r>
                      <a:endParaRPr kumimoji="1" lang="en-US" altLang="ja-JP" sz="1600" dirty="0" smtClean="0"/>
                    </a:p>
                    <a:p>
                      <a:r>
                        <a:rPr kumimoji="1" lang="ja-JP" altLang="en-US" sz="1600" dirty="0" smtClean="0"/>
                        <a:t>５　外部の美術コンクールへの出品を行う。</a:t>
                      </a:r>
                      <a:endParaRPr kumimoji="1" lang="ja-JP" altLang="en-US" sz="1600" dirty="0"/>
                    </a:p>
                  </a:txBody>
                  <a:tcPr marL="68580" marR="68580" marT="34290" marB="34290" anchor="ctr"/>
                </a:tc>
                <a:extLst>
                  <a:ext uri="{0D108BD9-81ED-4DB2-BD59-A6C34878D82A}">
                    <a16:rowId xmlns="" xmlns:a16="http://schemas.microsoft.com/office/drawing/2014/main" val="10001"/>
                  </a:ext>
                </a:extLst>
              </a:tr>
              <a:tr h="1641986">
                <a:tc>
                  <a:txBody>
                    <a:bodyPr/>
                    <a:lstStyle/>
                    <a:p>
                      <a:r>
                        <a:rPr kumimoji="1" lang="ja-JP" altLang="en-US" sz="1600" dirty="0" smtClean="0"/>
                        <a:t>パラスポーツを探究する</a:t>
                      </a:r>
                      <a:endParaRPr kumimoji="1" lang="ja-JP" altLang="en-US" sz="1600" dirty="0"/>
                    </a:p>
                  </a:txBody>
                  <a:tcPr marL="68580" marR="68580" marT="34290" marB="34290" anchor="ctr"/>
                </a:tc>
                <a:tc>
                  <a:txBody>
                    <a:bodyPr/>
                    <a:lstStyle/>
                    <a:p>
                      <a:r>
                        <a:rPr kumimoji="1" lang="ja-JP" altLang="en-US" sz="1600" dirty="0" smtClean="0"/>
                        <a:t>数学、体育</a:t>
                      </a:r>
                      <a:endParaRPr kumimoji="1" lang="en-US" altLang="ja-JP" sz="1600" dirty="0" smtClean="0"/>
                    </a:p>
                    <a:p>
                      <a:r>
                        <a:rPr kumimoji="1" lang="ja-JP" altLang="en-US" sz="1600" dirty="0" smtClean="0"/>
                        <a:t>（統計学）</a:t>
                      </a:r>
                      <a:endParaRPr kumimoji="1" lang="en-US" altLang="ja-JP" sz="1600" dirty="0" smtClean="0"/>
                    </a:p>
                    <a:p>
                      <a:r>
                        <a:rPr kumimoji="1" lang="ja-JP" altLang="en-US" sz="1600" dirty="0" smtClean="0"/>
                        <a:t>（仮説、実験、検証）</a:t>
                      </a:r>
                      <a:endParaRPr kumimoji="1" lang="en-US" altLang="ja-JP" sz="1600" dirty="0" smtClean="0"/>
                    </a:p>
                  </a:txBody>
                  <a:tcPr marL="68580" marR="68580" marT="34290" marB="34290" anchor="ctr"/>
                </a:tc>
                <a:tc>
                  <a:txBody>
                    <a:bodyPr/>
                    <a:lstStyle/>
                    <a:p>
                      <a:r>
                        <a:rPr kumimoji="1" lang="ja-JP" altLang="en-US" sz="1600" dirty="0" smtClean="0"/>
                        <a:t>１　統計学の必要性を理解する。</a:t>
                      </a:r>
                      <a:endParaRPr kumimoji="1" lang="en-US" altLang="ja-JP" sz="1600" dirty="0" smtClean="0"/>
                    </a:p>
                    <a:p>
                      <a:r>
                        <a:rPr kumimoji="1" lang="ja-JP" altLang="en-US" sz="1600" dirty="0" smtClean="0"/>
                        <a:t>２　パラスポーツについて知る。</a:t>
                      </a:r>
                      <a:endParaRPr kumimoji="1" lang="en-US" altLang="ja-JP" sz="1600" dirty="0" smtClean="0"/>
                    </a:p>
                    <a:p>
                      <a:r>
                        <a:rPr kumimoji="1" lang="ja-JP" altLang="en-US" sz="1600" dirty="0" smtClean="0"/>
                        <a:t>３　健常者と障害者が一体となったスポーツ・レクリエーション活動</a:t>
                      </a:r>
                      <a:endParaRPr kumimoji="1" lang="en-US" altLang="ja-JP" sz="1600" dirty="0" smtClean="0"/>
                    </a:p>
                    <a:p>
                      <a:r>
                        <a:rPr kumimoji="1" lang="ja-JP" altLang="en-US" sz="1600" dirty="0" smtClean="0"/>
                        <a:t>　の充実方策について、分析する。</a:t>
                      </a:r>
                      <a:endParaRPr kumimoji="1" lang="en-US" altLang="ja-JP" sz="1600" dirty="0" smtClean="0"/>
                    </a:p>
                    <a:p>
                      <a:r>
                        <a:rPr kumimoji="1" lang="ja-JP" altLang="en-US" sz="1600" dirty="0" smtClean="0"/>
                        <a:t>４　生徒の中で最も関心が高いパラスポーツの講師を招き体験す　</a:t>
                      </a:r>
                      <a:endParaRPr kumimoji="1" lang="en-US" altLang="ja-JP" sz="1600" dirty="0" smtClean="0"/>
                    </a:p>
                    <a:p>
                      <a:r>
                        <a:rPr kumimoji="1" lang="ja-JP" altLang="en-US" sz="1600" dirty="0" smtClean="0"/>
                        <a:t>　る。</a:t>
                      </a:r>
                      <a:endParaRPr kumimoji="1" lang="ja-JP" altLang="en-US" sz="1600" dirty="0"/>
                    </a:p>
                  </a:txBody>
                  <a:tcPr marL="68580" marR="68580" marT="34290" marB="34290" anchor="ctr"/>
                </a:tc>
                <a:extLst>
                  <a:ext uri="{0D108BD9-81ED-4DB2-BD59-A6C34878D82A}">
                    <a16:rowId xmlns="" xmlns:a16="http://schemas.microsoft.com/office/drawing/2014/main" val="10002"/>
                  </a:ext>
                </a:extLst>
              </a:tr>
              <a:tr h="1160429">
                <a:tc>
                  <a:txBody>
                    <a:bodyPr/>
                    <a:lstStyle/>
                    <a:p>
                      <a:r>
                        <a:rPr kumimoji="1" lang="ja-JP" altLang="en-US" sz="1600" dirty="0" smtClean="0"/>
                        <a:t>宮澤賢治の足跡をたどる</a:t>
                      </a:r>
                      <a:endParaRPr kumimoji="1" lang="ja-JP" altLang="en-US" sz="1600" dirty="0"/>
                    </a:p>
                  </a:txBody>
                  <a:tcPr marL="68580" marR="68580" marT="34290" marB="34290" anchor="ctr"/>
                </a:tc>
                <a:tc>
                  <a:txBody>
                    <a:bodyPr/>
                    <a:lstStyle/>
                    <a:p>
                      <a:r>
                        <a:rPr kumimoji="1" lang="ja-JP" altLang="en-US" sz="1600" dirty="0" smtClean="0"/>
                        <a:t>国語、英語</a:t>
                      </a:r>
                      <a:endParaRPr kumimoji="1" lang="en-US" altLang="ja-JP" sz="1600" dirty="0" smtClean="0"/>
                    </a:p>
                    <a:p>
                      <a:r>
                        <a:rPr kumimoji="1" lang="ja-JP" altLang="en-US" sz="1600" dirty="0" smtClean="0"/>
                        <a:t>（要約、プレゼンテーション）</a:t>
                      </a:r>
                      <a:endParaRPr kumimoji="1" lang="ja-JP" altLang="en-US" sz="1600" dirty="0"/>
                    </a:p>
                  </a:txBody>
                  <a:tcPr marL="68580" marR="68580" marT="34290" marB="34290" anchor="ctr"/>
                </a:tc>
                <a:tc>
                  <a:txBody>
                    <a:bodyPr/>
                    <a:lstStyle/>
                    <a:p>
                      <a:r>
                        <a:rPr kumimoji="1" lang="ja-JP" altLang="en-US" sz="1600" dirty="0" smtClean="0"/>
                        <a:t>１　宮澤賢治と札幌との関わりを調べる。　</a:t>
                      </a:r>
                      <a:endParaRPr kumimoji="1" lang="en-US" altLang="ja-JP" sz="1600" dirty="0" smtClean="0"/>
                    </a:p>
                    <a:p>
                      <a:r>
                        <a:rPr kumimoji="1" lang="ja-JP" altLang="en-US" sz="1600" dirty="0" smtClean="0"/>
                        <a:t>２　調べたことを１枚にまとめ、解説と解説の英語訳を付ける。</a:t>
                      </a:r>
                      <a:endParaRPr kumimoji="1" lang="en-US" altLang="ja-JP" sz="1600" dirty="0" smtClean="0"/>
                    </a:p>
                    <a:p>
                      <a:r>
                        <a:rPr kumimoji="1" lang="ja-JP" altLang="en-US" sz="1600" dirty="0" smtClean="0"/>
                        <a:t>３　札幌市の観光協会に日本人向けと外国人向けのパンフレット</a:t>
                      </a:r>
                      <a:endParaRPr kumimoji="1" lang="en-US" altLang="ja-JP" sz="1600" dirty="0" smtClean="0"/>
                    </a:p>
                    <a:p>
                      <a:r>
                        <a:rPr kumimoji="1" lang="ja-JP" altLang="en-US" sz="1600" dirty="0" smtClean="0"/>
                        <a:t>　としておいてもらう。</a:t>
                      </a:r>
                      <a:endParaRPr kumimoji="1" lang="en-US" altLang="ja-JP" sz="1600" dirty="0" smtClean="0"/>
                    </a:p>
                  </a:txBody>
                  <a:tcPr marL="68580" marR="68580" marT="34290" marB="34290" anchor="ctr"/>
                </a:tc>
                <a:extLst>
                  <a:ext uri="{0D108BD9-81ED-4DB2-BD59-A6C34878D82A}">
                    <a16:rowId xmlns="" xmlns:a16="http://schemas.microsoft.com/office/drawing/2014/main" val="10003"/>
                  </a:ext>
                </a:extLst>
              </a:tr>
            </a:tbl>
          </a:graphicData>
        </a:graphic>
      </p:graphicFrame>
      <p:sp>
        <p:nvSpPr>
          <p:cNvPr id="11" name="テキスト ボックス 10"/>
          <p:cNvSpPr txBox="1"/>
          <p:nvPr/>
        </p:nvSpPr>
        <p:spPr>
          <a:xfrm>
            <a:off x="0" y="-19753"/>
            <a:ext cx="8880416" cy="523220"/>
          </a:xfrm>
          <a:prstGeom prst="rect">
            <a:avLst/>
          </a:prstGeom>
          <a:noFill/>
        </p:spPr>
        <p:txBody>
          <a:bodyPr wrap="square" rtlCol="0">
            <a:spAutoFit/>
          </a:bodyPr>
          <a:lstStyle/>
          <a:p>
            <a:r>
              <a:rPr lang="en-US" altLang="ja-JP" sz="2800" dirty="0" smtClean="0">
                <a:latin typeface="ＭＳ ゴシック" panose="020B0609070205080204" pitchFamily="49" charset="-128"/>
                <a:ea typeface="ＭＳ ゴシック" panose="020B0609070205080204" pitchFamily="49" charset="-128"/>
              </a:rPr>
              <a:t>【</a:t>
            </a:r>
            <a:r>
              <a:rPr lang="ja-JP" altLang="en-US" sz="2800" dirty="0" smtClean="0">
                <a:latin typeface="ＭＳ ゴシック" panose="020B0609070205080204" pitchFamily="49" charset="-128"/>
                <a:ea typeface="ＭＳ ゴシック" panose="020B0609070205080204" pitchFamily="49" charset="-128"/>
              </a:rPr>
              <a:t>教師の得意を生かす（例）</a:t>
            </a:r>
            <a:r>
              <a:rPr lang="en-US" altLang="ja-JP" sz="2800" dirty="0" smtClean="0">
                <a:latin typeface="ＭＳ ゴシック" panose="020B0609070205080204" pitchFamily="49" charset="-128"/>
                <a:ea typeface="ＭＳ ゴシック" panose="020B0609070205080204" pitchFamily="49" charset="-128"/>
              </a:rPr>
              <a:t>】</a:t>
            </a:r>
            <a:endParaRPr lang="ja-JP" altLang="en-US" sz="2800" dirty="0">
              <a:latin typeface="ＭＳ ゴシック" panose="020B0609070205080204" pitchFamily="49" charset="-128"/>
              <a:ea typeface="ＭＳ ゴシック" panose="020B0609070205080204" pitchFamily="49" charset="-128"/>
            </a:endParaRPr>
          </a:p>
        </p:txBody>
      </p:sp>
      <p:sp>
        <p:nvSpPr>
          <p:cNvPr id="18" name="円/楕円 17"/>
          <p:cNvSpPr/>
          <p:nvPr/>
        </p:nvSpPr>
        <p:spPr>
          <a:xfrm>
            <a:off x="249764" y="552450"/>
            <a:ext cx="8894236" cy="6948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t>教員</a:t>
            </a:r>
            <a:r>
              <a:rPr lang="ja-JP" altLang="en-US" sz="2000" dirty="0" smtClean="0"/>
              <a:t>の</a:t>
            </a:r>
            <a:r>
              <a:rPr lang="ja-JP" altLang="en-US" sz="2000" dirty="0"/>
              <a:t>得意</a:t>
            </a:r>
            <a:r>
              <a:rPr lang="ja-JP" altLang="en-US" sz="2000" dirty="0" smtClean="0"/>
              <a:t>なことを元にゼミを開講し、</a:t>
            </a:r>
            <a:endParaRPr lang="en-US" altLang="ja-JP" sz="2000" dirty="0" smtClean="0"/>
          </a:p>
          <a:p>
            <a:pPr algn="ctr"/>
            <a:r>
              <a:rPr lang="ja-JP" altLang="en-US" sz="2000" dirty="0" smtClean="0"/>
              <a:t>そのゼミを生徒が選択する</a:t>
            </a:r>
            <a:endParaRPr lang="ja-JP" altLang="en-US" sz="2000" dirty="0"/>
          </a:p>
        </p:txBody>
      </p:sp>
      <p:sp>
        <p:nvSpPr>
          <p:cNvPr id="2" name="スライド番号プレースホルダー 1"/>
          <p:cNvSpPr>
            <a:spLocks noGrp="1"/>
          </p:cNvSpPr>
          <p:nvPr>
            <p:ph type="sldNum" sz="quarter" idx="12"/>
          </p:nvPr>
        </p:nvSpPr>
        <p:spPr>
          <a:xfrm>
            <a:off x="6993989" y="6498242"/>
            <a:ext cx="2057400" cy="365125"/>
          </a:xfrm>
        </p:spPr>
        <p:txBody>
          <a:bodyPr/>
          <a:lstStyle/>
          <a:p>
            <a:fld id="{2ABD4F6D-E658-4974-B811-492294182954}" type="slidenum">
              <a:rPr kumimoji="1" lang="ja-JP" altLang="en-US" smtClean="0"/>
              <a:t>3</a:t>
            </a:fld>
            <a:endParaRPr kumimoji="1" lang="ja-JP" altLang="en-US" dirty="0"/>
          </a:p>
        </p:txBody>
      </p:sp>
    </p:spTree>
    <p:extLst>
      <p:ext uri="{BB962C8B-B14F-4D97-AF65-F5344CB8AC3E}">
        <p14:creationId xmlns:p14="http://schemas.microsoft.com/office/powerpoint/2010/main" val="17381220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TotalTime>
  <Words>296</Words>
  <Application>Microsoft Office PowerPoint</Application>
  <PresentationFormat>画面に合わせる (4:3)</PresentationFormat>
  <Paragraphs>116</Paragraphs>
  <Slides>3</Slides>
  <Notes>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ＭＳ Ｐゴシック</vt:lpstr>
      <vt:lpstr>ＭＳ 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研究・相談部共通</dc:creator>
  <cp:lastModifiedBy>研究・相談部共通</cp:lastModifiedBy>
  <cp:revision>6</cp:revision>
  <dcterms:created xsi:type="dcterms:W3CDTF">2019-06-06T08:37:38Z</dcterms:created>
  <dcterms:modified xsi:type="dcterms:W3CDTF">2019-06-06T08:44:59Z</dcterms:modified>
</cp:coreProperties>
</file>