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56" d="100"/>
          <a:sy n="56" d="100"/>
        </p:scale>
        <p:origin x="84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42006-9CB3-4F25-8C0F-D6B5A1652436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6AAE3-2ED3-47C7-B351-56389A6F43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1839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3913" y="846138"/>
            <a:ext cx="5043487" cy="37814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6960">
              <a:defRPr/>
            </a:pPr>
            <a:r>
              <a:rPr lang="en-US" altLang="ja-JP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学校の教育目標と「総合的な探究の時間」の目標はどのような関連があるのか？</a:t>
            </a:r>
            <a:r>
              <a:rPr lang="en-US" altLang="ja-JP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defTabSz="916960">
              <a:defRPr/>
            </a:pP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学校教育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目標（目指す生徒像など）と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「総合的な探究の時間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」で育成する資質・能力は、必ず関連していなければならない。</a:t>
            </a:r>
            <a:endParaRPr lang="en-US" altLang="ja-JP" u="none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defTabSz="916960">
              <a:defRPr/>
            </a:pP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新学習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指導要領に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いては、各学校が育てたいと願う生徒像や育成すべき資質・能力などを、「総合的な探究の時間」の目標として各学校の創意工夫に基づき示すことを求めている。各学校が育てたいと願う生徒像や育成すべき資質・能力は、学校の教育目標を具体化したものであることから、「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総合的な探究の時間」の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目標が、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学校の教育目標と直接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つながっており、他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教科などには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ない特徴である</a:t>
            </a:r>
          </a:p>
          <a:p>
            <a:pPr defTabSz="916960">
              <a:defRPr/>
            </a:pP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スライドは、学校の教育目標（目指す生徒像）を基に、学校全体で育成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する資質・能力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を具体化し、さらに、その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中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からコアと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なる資質・能力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を「総合的な探究の時間」で育成するものとして選定した流れを示したものである。下線部</a:t>
            </a:r>
            <a:r>
              <a:rPr lang="ja-JP" altLang="en-US" u="none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を引いたところが、それぞれに共通したところである</a:t>
            </a: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</a:p>
          <a:p>
            <a:pPr defTabSz="916960">
              <a:defRPr/>
            </a:pPr>
            <a:r>
              <a:rPr lang="ja-JP" altLang="en-US" u="none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このように、各学校の「総合的な探究の時間」の目標（育成する資質・能力）は、</a:t>
            </a:r>
            <a:r>
              <a:rPr kumimoji="1" lang="ja-JP" altLang="en-US" u="none" dirty="0" smtClean="0"/>
              <a:t>何か新たなものを考えるのではなく（新たなものを考えてはならず）、現在ある学校教育目標を具体化し、コアとなるものを選定することが重要である。</a:t>
            </a:r>
            <a:endParaRPr kumimoji="1" lang="ja-JP" altLang="en-US" u="none" dirty="0"/>
          </a:p>
        </p:txBody>
      </p:sp>
    </p:spTree>
    <p:extLst>
      <p:ext uri="{BB962C8B-B14F-4D97-AF65-F5344CB8AC3E}">
        <p14:creationId xmlns:p14="http://schemas.microsoft.com/office/powerpoint/2010/main" val="4133178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40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01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0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18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87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507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8903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4175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89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72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7030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94218-4C93-423A-8283-B31A42CA024A}" type="datetimeFigureOut">
              <a:rPr kumimoji="1" lang="ja-JP" altLang="en-US" smtClean="0"/>
              <a:t>2019/6/6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E9A27-22A6-473F-A1E0-70B0D7E435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763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9975" y="23334"/>
            <a:ext cx="88804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7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学校の教育目標と「総合的な探究の時間</a:t>
            </a:r>
            <a:r>
              <a:rPr lang="ja-JP" altLang="en-US" sz="27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」の</a:t>
            </a:r>
            <a:r>
              <a:rPr lang="ja-JP" altLang="en-US" sz="2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目標は</a:t>
            </a:r>
            <a:r>
              <a:rPr lang="ja-JP" altLang="en-US" sz="2700" dirty="0" err="1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</a:t>
            </a:r>
            <a:endParaRPr lang="en-US" altLang="ja-JP" sz="2700" dirty="0" smtClean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7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のような</a:t>
            </a:r>
            <a:r>
              <a:rPr lang="ja-JP" altLang="en-US" sz="2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関連があるのか</a:t>
            </a:r>
            <a:r>
              <a:rPr lang="ja-JP" altLang="en-US" sz="27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？（例）</a:t>
            </a:r>
            <a:r>
              <a:rPr lang="en-US" altLang="ja-JP" sz="27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endParaRPr lang="ja-JP" altLang="en-US" sz="27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976" y="5596432"/>
            <a:ext cx="9124024" cy="90024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550" spc="-300" dirty="0" smtClean="0">
                <a:solidFill>
                  <a:prstClr val="white"/>
                </a:solidFill>
              </a:rPr>
              <a:t>北海道</a:t>
            </a:r>
            <a:r>
              <a:rPr lang="ja-JP" altLang="en-US" sz="2550" spc="-300" dirty="0">
                <a:solidFill>
                  <a:prstClr val="white"/>
                </a:solidFill>
              </a:rPr>
              <a:t>○○高等学校</a:t>
            </a:r>
            <a:r>
              <a:rPr lang="ja-JP" altLang="en-US" sz="2550" spc="-300" dirty="0" smtClean="0">
                <a:solidFill>
                  <a:prstClr val="white"/>
                </a:solidFill>
              </a:rPr>
              <a:t>「総合的な探究の時間」で育成</a:t>
            </a:r>
            <a:r>
              <a:rPr lang="ja-JP" altLang="en-US" sz="2550" spc="-300" dirty="0">
                <a:solidFill>
                  <a:prstClr val="white"/>
                </a:solidFill>
              </a:rPr>
              <a:t>する資質・</a:t>
            </a:r>
            <a:r>
              <a:rPr lang="ja-JP" altLang="en-US" sz="2550" spc="-300" dirty="0" smtClean="0">
                <a:solidFill>
                  <a:prstClr val="white"/>
                </a:solidFill>
              </a:rPr>
              <a:t>能力（目標）</a:t>
            </a:r>
            <a:endParaRPr lang="en-US" altLang="ja-JP" sz="2550" spc="-300" dirty="0">
              <a:solidFill>
                <a:prstClr val="white"/>
              </a:solidFill>
            </a:endParaRPr>
          </a:p>
          <a:p>
            <a:pPr algn="ctr"/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○　</a:t>
            </a:r>
            <a:r>
              <a:rPr lang="ja-JP" altLang="en-US" sz="2700" b="1" u="sng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学びに向かう力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　○　</a:t>
            </a:r>
            <a:r>
              <a:rPr lang="ja-JP" altLang="en-US" sz="2700" b="1" u="dbl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論理的思考力</a:t>
            </a:r>
            <a:endParaRPr lang="en-US" altLang="ja-JP" sz="2700" b="1" u="dbl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cxnSp>
        <p:nvCxnSpPr>
          <p:cNvPr id="8" name="直線矢印コネクタ 7"/>
          <p:cNvCxnSpPr/>
          <p:nvPr/>
        </p:nvCxnSpPr>
        <p:spPr>
          <a:xfrm flipH="1">
            <a:off x="4581987" y="1978400"/>
            <a:ext cx="1" cy="756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H="1">
            <a:off x="4586905" y="4841172"/>
            <a:ext cx="1" cy="75600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4752030" y="5066038"/>
            <a:ext cx="3716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中核（コア）をなす資質・能力を選ぶ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9975" y="2734400"/>
            <a:ext cx="9124025" cy="214674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550" dirty="0">
                <a:solidFill>
                  <a:prstClr val="white"/>
                </a:solidFill>
              </a:rPr>
              <a:t>　北海道○○高等学校が育成する資質・能力</a:t>
            </a:r>
            <a:endParaRPr lang="en-US" altLang="ja-JP" sz="2550" dirty="0">
              <a:solidFill>
                <a:prstClr val="white"/>
              </a:solidFill>
            </a:endParaRPr>
          </a:p>
          <a:p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（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１</a:t>
            </a:r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）　</a:t>
            </a:r>
            <a:r>
              <a:rPr lang="ja-JP" altLang="en-US" sz="2700" b="1" u="sng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旺盛な探究心と自学自習の姿勢</a:t>
            </a:r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を持ち高い学力を有し</a:t>
            </a:r>
            <a:endParaRPr lang="en-US" altLang="ja-JP" sz="2700" b="1" dirty="0" smtClean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　</a:t>
            </a:r>
            <a:r>
              <a:rPr lang="ja-JP" altLang="en-US" sz="2700" b="1" dirty="0" err="1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た</a:t>
            </a:r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生徒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を育成する。</a:t>
            </a:r>
            <a:endParaRPr lang="en-US" altLang="ja-JP" sz="27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（２）　豊かな情操と</a:t>
            </a:r>
            <a:r>
              <a:rPr lang="ja-JP" altLang="en-US" sz="2700" b="1" u="dbl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高い知性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を身に付けた生徒を育成する。</a:t>
            </a:r>
            <a:endParaRPr lang="en-US" altLang="ja-JP" sz="2700" b="1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  <a:p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（３）　</a:t>
            </a:r>
            <a:r>
              <a:rPr lang="ja-JP" altLang="en-US" sz="2700" b="1" spc="-1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強靱な体力・</a:t>
            </a:r>
            <a:r>
              <a:rPr lang="ja-JP" altLang="en-US" sz="2700" b="1" u="sng" spc="-1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気力</a:t>
            </a:r>
            <a:r>
              <a:rPr lang="ja-JP" altLang="en-US" sz="2700" b="1" spc="-1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を養い、活気ある明朗な生徒を</a:t>
            </a:r>
            <a:r>
              <a:rPr lang="ja-JP" altLang="en-US" sz="2700" b="1" spc="-150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育成する</a:t>
            </a:r>
            <a:r>
              <a:rPr lang="ja-JP" altLang="en-US" sz="2700" b="1" spc="-150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。</a:t>
            </a:r>
            <a:endParaRPr lang="en-US" altLang="ja-JP" sz="2700" b="1" spc="-15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9976" y="1121701"/>
            <a:ext cx="9124024" cy="90024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2550" dirty="0">
                <a:solidFill>
                  <a:prstClr val="white"/>
                </a:solidFill>
              </a:rPr>
              <a:t>北海道○○高等学校教育目標（目指す生徒像など）</a:t>
            </a:r>
            <a:endParaRPr lang="en-US" altLang="ja-JP" sz="2550" dirty="0">
              <a:solidFill>
                <a:prstClr val="white"/>
              </a:solidFill>
            </a:endParaRPr>
          </a:p>
          <a:p>
            <a:pPr algn="ctr"/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○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2700" b="1" u="sng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学力の向上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　○　高い品格の創造　　○</a:t>
            </a:r>
            <a:r>
              <a:rPr lang="ja-JP" altLang="en-US" sz="2700" b="1" dirty="0">
                <a:solidFill>
                  <a:prstClr val="black"/>
                </a:solidFill>
                <a:latin typeface="ＭＳ Ｐゴシック" panose="020B0600070205080204" pitchFamily="50" charset="-128"/>
              </a:rPr>
              <a:t>　</a:t>
            </a:r>
            <a:r>
              <a:rPr lang="ja-JP" altLang="en-US" sz="2700" b="1" dirty="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心身の鍛練</a:t>
            </a:r>
            <a:endParaRPr lang="en-US" altLang="ja-JP" sz="2700" b="1" u="dbl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6899385" y="6498243"/>
            <a:ext cx="2057400" cy="365125"/>
          </a:xfrm>
        </p:spPr>
        <p:txBody>
          <a:bodyPr/>
          <a:lstStyle/>
          <a:p>
            <a:fld id="{2ABD4F6D-E658-4974-B811-49229418295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520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86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研究・相談部共通</dc:creator>
  <cp:lastModifiedBy>研究・相談部共通</cp:lastModifiedBy>
  <cp:revision>5</cp:revision>
  <dcterms:created xsi:type="dcterms:W3CDTF">2019-06-06T08:37:38Z</dcterms:created>
  <dcterms:modified xsi:type="dcterms:W3CDTF">2019-06-06T08:43:06Z</dcterms:modified>
</cp:coreProperties>
</file>