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42006-9CB3-4F25-8C0F-D6B5A1652436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6AAE3-2ED3-47C7-B351-56389A6F43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839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23913" y="846138"/>
            <a:ext cx="5041900" cy="37814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u="none" dirty="0" smtClean="0"/>
              <a:t>【</a:t>
            </a:r>
            <a:r>
              <a:rPr lang="ja-JP" altLang="en-US" u="none" dirty="0" smtClean="0"/>
              <a:t>なぜ探究を実施しなければならないのか？</a:t>
            </a:r>
            <a:r>
              <a:rPr lang="en-US" altLang="ja-JP" u="none" dirty="0" smtClean="0"/>
              <a:t>】</a:t>
            </a:r>
            <a:endParaRPr lang="ja-JP" altLang="en-US" u="none" dirty="0" smtClean="0"/>
          </a:p>
          <a:p>
            <a:r>
              <a:rPr lang="ja-JP" altLang="en-US" u="none" dirty="0" smtClean="0"/>
              <a:t>　高校において、なぜ探究を実施しなければならないのだろうか。</a:t>
            </a:r>
          </a:p>
          <a:p>
            <a:r>
              <a:rPr lang="ja-JP" altLang="en-US" u="none" dirty="0" smtClean="0"/>
              <a:t>　背景としては、スライドの左側に示したように大きく２点ある。１点目は、予測が困難な時代となっていること。２点目は、新たな価値を生み出していくことが期待されていることである。つまり、子どもたちに、予測困難な時代において、新たな価値をつくる力を身に付けさせる必要があり、そのような力を身に付けさせる学びが、「総合的な探究の時間」における探究である。</a:t>
            </a:r>
          </a:p>
          <a:p>
            <a:r>
              <a:rPr lang="ja-JP" altLang="en-US" u="none" dirty="0" smtClean="0"/>
              <a:t>　子どもたちに必要な力を、もう少し具体的に説明すると、予測困難な時代に受け身で対処するのではなく、主体的に社会と向き合い関わりながら、自らの可能性を発揮して、よりよい社会と幸福な人生を作る力や、主体的に学び続けて自ら能力を引き出し、自分なりに試行錯誤したり、多様な他者と協働したりして、新たな価値を生み出す力などが考えられている。</a:t>
            </a:r>
          </a:p>
          <a:p>
            <a:r>
              <a:rPr lang="ja-JP" altLang="en-US" u="none" dirty="0" smtClean="0"/>
              <a:t>　こうした力は、スライドで示すように、「総合的な探究の時間」を通して育成する資質・能力に含まれていることから、生徒にとって、この時間の探究は、とても重要な学びと考えられる。</a:t>
            </a:r>
            <a:endParaRPr lang="en-US" altLang="ja-JP" u="none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A230F-CC53-4DF5-B3B2-2DCFFDFB5A1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14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40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01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0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18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87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50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903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17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9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72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03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63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ボックス 35">
            <a:extLst>
              <a:ext uri="{FF2B5EF4-FFF2-40B4-BE49-F238E27FC236}">
                <a16:creationId xmlns="" xmlns:a16="http://schemas.microsoft.com/office/drawing/2014/main" id="{4D562B8D-D611-4EC9-A965-AD1E77FF4718}"/>
              </a:ext>
            </a:extLst>
          </p:cNvPr>
          <p:cNvSpPr txBox="1"/>
          <p:nvPr/>
        </p:nvSpPr>
        <p:spPr>
          <a:xfrm>
            <a:off x="-1" y="-19753"/>
            <a:ext cx="8676823" cy="52322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800" dirty="0"/>
              <a:t>なぜ探究を実施しなければならないのか？</a:t>
            </a:r>
            <a:r>
              <a:rPr lang="en-US" altLang="ja-JP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ja-JP" altLang="en-US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5" name="矢印: 下 34">
            <a:extLst>
              <a:ext uri="{FF2B5EF4-FFF2-40B4-BE49-F238E27FC236}">
                <a16:creationId xmlns="" xmlns:a16="http://schemas.microsoft.com/office/drawing/2014/main" id="{1AC2C0CF-F1B2-435B-BD48-439306BB0B40}"/>
              </a:ext>
            </a:extLst>
          </p:cNvPr>
          <p:cNvSpPr/>
          <p:nvPr/>
        </p:nvSpPr>
        <p:spPr>
          <a:xfrm rot="5400000" flipV="1">
            <a:off x="2215866" y="3139561"/>
            <a:ext cx="1635370" cy="623248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52937" y="822947"/>
            <a:ext cx="2388664" cy="5471027"/>
          </a:xfrm>
          <a:prstGeom prst="roundRect">
            <a:avLst>
              <a:gd name="adj" fmla="val 22315"/>
            </a:avLst>
          </a:prstGeom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/>
          </a:p>
        </p:txBody>
      </p:sp>
      <p:sp>
        <p:nvSpPr>
          <p:cNvPr id="71" name="テキスト ボックス 70">
            <a:extLst>
              <a:ext uri="{FF2B5EF4-FFF2-40B4-BE49-F238E27FC236}">
                <a16:creationId xmlns="" xmlns:a16="http://schemas.microsoft.com/office/drawing/2014/main" id="{22419796-CE8A-4F4B-8CC6-F1B88ABCE052}"/>
              </a:ext>
            </a:extLst>
          </p:cNvPr>
          <p:cNvSpPr txBox="1"/>
          <p:nvPr/>
        </p:nvSpPr>
        <p:spPr>
          <a:xfrm>
            <a:off x="377755" y="1298558"/>
            <a:ext cx="2110026" cy="225038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0"/>
                </a:schemeClr>
              </a:gs>
              <a:gs pos="4600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生産</a:t>
            </a:r>
            <a:r>
              <a:rPr lang="ja-JP" altLang="en-US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年齢</a:t>
            </a:r>
            <a:r>
              <a:rPr lang="ja-JP" altLang="en-US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人口の</a:t>
            </a:r>
            <a:endParaRPr lang="en-US" altLang="ja-JP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減少、グローバ</a:t>
            </a:r>
            <a:endParaRPr lang="en-US" altLang="ja-JP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ル化の進展、絶</a:t>
            </a:r>
            <a:endParaRPr lang="en-US" altLang="ja-JP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b="1" dirty="0" err="1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え</a:t>
            </a:r>
            <a:r>
              <a:rPr lang="ja-JP" altLang="en-US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間ない</a:t>
            </a:r>
            <a:r>
              <a:rPr lang="ja-JP" altLang="en-US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技術</a:t>
            </a:r>
            <a:r>
              <a:rPr lang="ja-JP" altLang="en-US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革</a:t>
            </a:r>
            <a:endParaRPr lang="en-US" altLang="ja-JP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新等</a:t>
            </a:r>
            <a:endParaRPr lang="en-US" altLang="ja-JP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→</a:t>
            </a:r>
            <a:r>
              <a:rPr lang="ja-JP" altLang="en-US" b="1" u="heavy" dirty="0" smtClean="0">
                <a:solidFill>
                  <a:schemeClr val="bg1"/>
                </a:solidFill>
                <a:uFill>
                  <a:solidFill>
                    <a:srgbClr val="FFFF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予測困難な時代</a:t>
            </a:r>
            <a:endParaRPr lang="en-US" altLang="ja-JP" b="1" u="heavy" dirty="0" smtClean="0">
              <a:solidFill>
                <a:schemeClr val="bg1"/>
              </a:solidFill>
              <a:uFill>
                <a:solidFill>
                  <a:srgbClr val="FFFF00"/>
                </a:solidFill>
              </a:u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となる</a:t>
            </a:r>
            <a:endParaRPr lang="en-US" altLang="ja-JP" b="1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="" xmlns:a16="http://schemas.microsoft.com/office/drawing/2014/main" id="{7CE6336A-AF97-4490-9673-88279CB4243D}"/>
              </a:ext>
            </a:extLst>
          </p:cNvPr>
          <p:cNvSpPr txBox="1"/>
          <p:nvPr/>
        </p:nvSpPr>
        <p:spPr>
          <a:xfrm>
            <a:off x="372715" y="3624990"/>
            <a:ext cx="2110026" cy="248694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0"/>
                </a:schemeClr>
              </a:gs>
              <a:gs pos="57000">
                <a:schemeClr val="accent3">
                  <a:lumMod val="7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ja-JP" altLang="en-US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b="1" spc="-1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急激な少子高齢化</a:t>
            </a:r>
            <a:endParaRPr lang="en-US" altLang="ja-JP" b="1" spc="-1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→質的</a:t>
            </a:r>
            <a:r>
              <a:rPr lang="ja-JP" altLang="en-US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な豊かさ</a:t>
            </a:r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</a:t>
            </a:r>
            <a:endParaRPr lang="en-US" altLang="ja-JP" b="1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伴った</a:t>
            </a:r>
            <a:r>
              <a:rPr lang="ja-JP" altLang="en-US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個人</a:t>
            </a:r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と社</a:t>
            </a:r>
            <a:endParaRPr lang="en-US" altLang="ja-JP" b="1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会の</a:t>
            </a:r>
            <a:r>
              <a:rPr lang="ja-JP" altLang="en-US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成長に</a:t>
            </a:r>
            <a:r>
              <a:rPr lang="ja-JP" altLang="en-US" b="1" dirty="0" err="1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つな</a:t>
            </a:r>
            <a:endParaRPr lang="en-US" altLang="ja-JP" b="1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が</a:t>
            </a:r>
            <a:r>
              <a:rPr lang="ja-JP" altLang="en-US" b="1" dirty="0" err="1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る</a:t>
            </a:r>
            <a:r>
              <a:rPr lang="ja-JP" altLang="en-US" b="1" u="heavy" dirty="0" smtClean="0">
                <a:solidFill>
                  <a:schemeClr val="bg1"/>
                </a:solidFill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新たな価値</a:t>
            </a:r>
            <a:endParaRPr lang="en-US" altLang="ja-JP" b="1" u="heavy" dirty="0" smtClean="0">
              <a:solidFill>
                <a:schemeClr val="bg1"/>
              </a:solidFill>
              <a:uFill>
                <a:solidFill>
                  <a:srgbClr val="00B0F0"/>
                </a:solidFill>
              </a:u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 smtClean="0">
                <a:solidFill>
                  <a:schemeClr val="bg1"/>
                </a:solidFill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b="1" u="sng" dirty="0" smtClean="0">
                <a:solidFill>
                  <a:schemeClr val="bg1"/>
                </a:solidFill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</a:t>
            </a:r>
            <a:r>
              <a:rPr lang="ja-JP" altLang="en-US" b="1" u="heavy" dirty="0" smtClean="0">
                <a:solidFill>
                  <a:schemeClr val="bg1"/>
                </a:solidFill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生み出ていく　</a:t>
            </a:r>
          </a:p>
          <a:p>
            <a:r>
              <a:rPr lang="ja-JP" altLang="en-US" b="1" u="sng" dirty="0" smtClean="0">
                <a:solidFill>
                  <a:schemeClr val="bg1"/>
                </a:solidFill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b="1" u="heavy" dirty="0" smtClean="0">
                <a:solidFill>
                  <a:schemeClr val="bg1"/>
                </a:solidFill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</a:t>
            </a:r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が期待され　</a:t>
            </a:r>
          </a:p>
          <a:p>
            <a:r>
              <a:rPr lang="ja-JP" altLang="en-US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b="1" u="sng" dirty="0" err="1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る</a:t>
            </a:r>
            <a:endParaRPr lang="en-US" altLang="ja-JP" b="1" u="sng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25030" y="608397"/>
            <a:ext cx="1815476" cy="475611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背　景</a:t>
            </a:r>
            <a:endParaRPr lang="ja-JP" altLang="en-US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="" xmlns:a16="http://schemas.microsoft.com/office/drawing/2014/main" id="{3EE04470-E038-4D22-9B0F-6971EFD859C3}"/>
              </a:ext>
            </a:extLst>
          </p:cNvPr>
          <p:cNvSpPr txBox="1"/>
          <p:nvPr/>
        </p:nvSpPr>
        <p:spPr>
          <a:xfrm>
            <a:off x="0" y="6370024"/>
            <a:ext cx="7146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高等学校学習指導要領解説　総合的な探究の時間編（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2018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年）」 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3425502" y="884607"/>
            <a:ext cx="5438279" cy="5409366"/>
          </a:xfrm>
          <a:prstGeom prst="roundRect">
            <a:avLst>
              <a:gd name="adj" fmla="val 13611"/>
            </a:avLst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000" dirty="0" smtClean="0"/>
              <a:t>・</a:t>
            </a:r>
            <a:r>
              <a:rPr lang="ja-JP" altLang="en-US" sz="2000" u="heavy" dirty="0" smtClean="0">
                <a:uFill>
                  <a:solidFill>
                    <a:srgbClr val="FFFF00"/>
                  </a:solidFill>
                </a:uFill>
              </a:rPr>
              <a:t>予測</a:t>
            </a:r>
            <a:r>
              <a:rPr lang="ja-JP" altLang="en-US" sz="2000" u="heavy" dirty="0">
                <a:uFill>
                  <a:solidFill>
                    <a:srgbClr val="FFFF00"/>
                  </a:solidFill>
                </a:uFill>
              </a:rPr>
              <a:t>できない変化</a:t>
            </a:r>
            <a:r>
              <a:rPr lang="ja-JP" altLang="en-US" sz="2000" u="heavy" dirty="0" smtClean="0">
                <a:uFill>
                  <a:solidFill>
                    <a:srgbClr val="FFFF00"/>
                  </a:solidFill>
                </a:uFill>
              </a:rPr>
              <a:t>に主体的</a:t>
            </a:r>
            <a:r>
              <a:rPr lang="ja-JP" altLang="en-US" sz="2000" u="heavy" dirty="0">
                <a:uFill>
                  <a:solidFill>
                    <a:srgbClr val="FFFF00"/>
                  </a:solidFill>
                </a:uFill>
              </a:rPr>
              <a:t>に</a:t>
            </a:r>
            <a:r>
              <a:rPr lang="ja-JP" altLang="en-US" sz="2000" u="heavy" dirty="0" smtClean="0">
                <a:uFill>
                  <a:solidFill>
                    <a:srgbClr val="FFFF00"/>
                  </a:solidFill>
                </a:uFill>
              </a:rPr>
              <a:t>向き合って</a:t>
            </a:r>
            <a:r>
              <a:rPr lang="ja-JP" altLang="en-US" sz="2000" u="heavy" dirty="0">
                <a:uFill>
                  <a:solidFill>
                    <a:srgbClr val="FFFF00"/>
                  </a:solidFill>
                </a:uFill>
              </a:rPr>
              <a:t>関わり合い</a:t>
            </a:r>
            <a:r>
              <a:rPr lang="ja-JP" altLang="en-US" sz="2000" u="heavy" dirty="0" smtClean="0">
                <a:uFill>
                  <a:solidFill>
                    <a:srgbClr val="FFFF00"/>
                  </a:solidFill>
                </a:uFill>
              </a:rPr>
              <a:t>、自ら</a:t>
            </a:r>
            <a:r>
              <a:rPr lang="ja-JP" altLang="en-US" sz="2000" u="heavy" dirty="0">
                <a:uFill>
                  <a:solidFill>
                    <a:srgbClr val="FFFF00"/>
                  </a:solidFill>
                </a:uFill>
              </a:rPr>
              <a:t>の可能性を発揮し、よりよい社会と幸福な</a:t>
            </a:r>
            <a:r>
              <a:rPr lang="ja-JP" altLang="en-US" sz="2000" u="heavy" dirty="0" smtClean="0">
                <a:uFill>
                  <a:solidFill>
                    <a:srgbClr val="FFFF00"/>
                  </a:solidFill>
                </a:uFill>
              </a:rPr>
              <a:t>人生を作る力</a:t>
            </a:r>
            <a:endParaRPr lang="en-US" altLang="ja-JP" sz="2000" u="heavy" dirty="0" smtClean="0">
              <a:uFill>
                <a:solidFill>
                  <a:srgbClr val="FFFF00"/>
                </a:solidFill>
              </a:uFill>
            </a:endParaRPr>
          </a:p>
          <a:p>
            <a:r>
              <a:rPr lang="ja-JP" altLang="en-US" sz="2000" dirty="0" smtClean="0"/>
              <a:t>・</a:t>
            </a:r>
            <a:r>
              <a:rPr lang="ja-JP" altLang="en-US" sz="2000" u="heavy" dirty="0" smtClean="0"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主体的に学び続けて自ら能力を引き出し、自分なりに試行錯誤したり、多様な他者と協働したりして、新たな価値を生み出す力</a:t>
            </a:r>
            <a:endParaRPr lang="ja-JP" altLang="en-US" sz="2000" u="heavy" dirty="0">
              <a:uFill>
                <a:solidFill>
                  <a:srgbClr val="00B0F0"/>
                </a:solidFill>
              </a:u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97614" y="608397"/>
            <a:ext cx="4294054" cy="479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子どもたちに必要な力</a:t>
            </a:r>
            <a:endParaRPr lang="ja-JP" altLang="en-US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3612459" y="3819834"/>
            <a:ext cx="5064364" cy="2292099"/>
          </a:xfrm>
          <a:prstGeom prst="roundRect">
            <a:avLst/>
          </a:prstGeom>
          <a:solidFill>
            <a:schemeClr val="accent2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16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○課題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の発見と解決に必要な知識及び技能を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身に付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け、課題に関わる概念を形成し、探究の意義や価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値を理解する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○自分で課題を立て、情報を集め、整理・分析して、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まとめて表現する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r>
              <a:rPr lang="ja-JP" altLang="en-US" sz="1600" u="heavy" dirty="0" smtClean="0">
                <a:uFill>
                  <a:solidFill>
                    <a:srgbClr val="FFFF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探究</a:t>
            </a:r>
            <a:r>
              <a:rPr lang="ja-JP" altLang="en-US" sz="1600" u="heavy" dirty="0">
                <a:uFill>
                  <a:solidFill>
                    <a:srgbClr val="FFFF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に主体的・協働的に取り組む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とともに、</a:t>
            </a:r>
            <a:r>
              <a:rPr lang="ja-JP" altLang="en-US" sz="1600" u="heavy" dirty="0" smtClean="0"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互い</a:t>
            </a:r>
            <a:endParaRPr lang="en-US" altLang="ja-JP" sz="1600" u="heavy" dirty="0" smtClean="0">
              <a:uFill>
                <a:solidFill>
                  <a:srgbClr val="00B0F0"/>
                </a:solidFill>
              </a:u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600" u="heavy" dirty="0" smtClean="0">
                <a:uFill>
                  <a:solidFill>
                    <a:srgbClr val="00B0F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のよさを生かしながら、新たな価値を創造し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sz="1600" u="heavy" dirty="0" smtClean="0">
                <a:uFill>
                  <a:solidFill>
                    <a:srgbClr val="FFFF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　</a:t>
            </a:r>
            <a:endParaRPr lang="en-US" altLang="ja-JP" sz="1600" u="heavy" dirty="0" smtClean="0">
              <a:uFill>
                <a:solidFill>
                  <a:srgbClr val="FFFF00"/>
                </a:solidFill>
              </a:u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>
                <a:uFill>
                  <a:solidFill>
                    <a:srgbClr val="FFFF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600" u="heavy" dirty="0" err="1" smtClean="0">
                <a:uFill>
                  <a:solidFill>
                    <a:srgbClr val="FFFF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り</a:t>
            </a:r>
            <a:r>
              <a:rPr lang="ja-JP" altLang="en-US" sz="1600" u="heavy" dirty="0" smtClean="0">
                <a:uFill>
                  <a:solidFill>
                    <a:srgbClr val="FFFF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よい社会を実現しようとする</a:t>
            </a:r>
            <a:endParaRPr lang="ja-JP" altLang="en-US" sz="1600" u="heavy" dirty="0">
              <a:uFill>
                <a:solidFill>
                  <a:srgbClr val="FFFF00"/>
                </a:solidFill>
              </a:u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3773932" y="3364683"/>
            <a:ext cx="4741418" cy="720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spc="-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「総合的な探究の時間」を通して</a:t>
            </a:r>
            <a:endParaRPr lang="en-US" altLang="ja-JP" sz="2400" b="1" spc="-1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2400" b="1" spc="-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育成する資質・能力</a:t>
            </a:r>
            <a:endParaRPr lang="ja-JP" altLang="en-US" sz="2400" b="1" spc="-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矢印: 下 34">
            <a:extLst>
              <a:ext uri="{FF2B5EF4-FFF2-40B4-BE49-F238E27FC236}">
                <a16:creationId xmlns="" xmlns:a16="http://schemas.microsoft.com/office/drawing/2014/main" id="{1AC2C0CF-F1B2-435B-BD48-439306BB0B40}"/>
              </a:ext>
            </a:extLst>
          </p:cNvPr>
          <p:cNvSpPr/>
          <p:nvPr/>
        </p:nvSpPr>
        <p:spPr>
          <a:xfrm rot="10800000" flipV="1">
            <a:off x="5231834" y="3044892"/>
            <a:ext cx="1825615" cy="277858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="" xmlns:a16="http://schemas.microsoft.com/office/drawing/2014/main" id="{3EE04470-E038-4D22-9B0F-6971EFD859C3}"/>
              </a:ext>
            </a:extLst>
          </p:cNvPr>
          <p:cNvSpPr txBox="1"/>
          <p:nvPr/>
        </p:nvSpPr>
        <p:spPr>
          <a:xfrm>
            <a:off x="0" y="6596646"/>
            <a:ext cx="9173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zh-TW" altLang="en-US" sz="1200" spc="-6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中央教育審</a:t>
            </a:r>
            <a:r>
              <a:rPr lang="zh-TW" altLang="en-US" sz="1200" spc="-6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議会</a:t>
            </a:r>
            <a:r>
              <a:rPr lang="ja-JP" altLang="en-US" sz="1200" spc="-6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幼稚園</a:t>
            </a:r>
            <a:r>
              <a:rPr lang="ja-JP" altLang="en-US" sz="1200" spc="-6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、小学校、中学校、高等学校及び特別支援学校</a:t>
            </a:r>
            <a:r>
              <a:rPr lang="ja-JP" altLang="en-US" sz="1200" spc="-6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の学習</a:t>
            </a:r>
            <a:r>
              <a:rPr lang="ja-JP" altLang="en-US" sz="1200" spc="-6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指導要領等の改善及び必要な方策等について</a:t>
            </a:r>
            <a:r>
              <a:rPr lang="ja-JP" altLang="en-US" sz="1200" spc="-6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en-US" altLang="ja-JP" sz="1200" spc="-6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2016</a:t>
            </a:r>
            <a:r>
              <a:rPr lang="ja-JP" altLang="en-US" sz="1200" spc="-6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ja-JP" altLang="en-US" sz="1200" spc="-6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）」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4F6D-E658-4974-B811-49229418295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19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144</Words>
  <Application>Microsoft Office PowerPoint</Application>
  <PresentationFormat>画面に合わせる (4:3)</PresentationFormat>
  <Paragraphs>41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研究・相談部共通</dc:creator>
  <cp:lastModifiedBy>研究・相談部共通</cp:lastModifiedBy>
  <cp:revision>2</cp:revision>
  <dcterms:created xsi:type="dcterms:W3CDTF">2019-06-06T08:37:38Z</dcterms:created>
  <dcterms:modified xsi:type="dcterms:W3CDTF">2019-06-06T08:40:15Z</dcterms:modified>
</cp:coreProperties>
</file>