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56" d="100"/>
          <a:sy n="56" d="100"/>
        </p:scale>
        <p:origin x="84"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42006-9CB3-4F25-8C0F-D6B5A1652436}" type="datetimeFigureOut">
              <a:rPr kumimoji="1" lang="ja-JP" altLang="en-US" smtClean="0"/>
              <a:t>2019/6/6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AAE3-2ED3-47C7-B351-56389A6F43DD}" type="slidenum">
              <a:rPr kumimoji="1" lang="ja-JP" altLang="en-US" smtClean="0"/>
              <a:t>‹#›</a:t>
            </a:fld>
            <a:endParaRPr kumimoji="1" lang="ja-JP" altLang="en-US"/>
          </a:p>
        </p:txBody>
      </p:sp>
    </p:spTree>
    <p:extLst>
      <p:ext uri="{BB962C8B-B14F-4D97-AF65-F5344CB8AC3E}">
        <p14:creationId xmlns:p14="http://schemas.microsoft.com/office/powerpoint/2010/main" val="37818398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73125" y="846138"/>
            <a:ext cx="5040313" cy="3779837"/>
          </a:xfrm>
        </p:spPr>
      </p:sp>
      <p:sp>
        <p:nvSpPr>
          <p:cNvPr id="3" name="ノート プレースホルダー 2"/>
          <p:cNvSpPr>
            <a:spLocks noGrp="1"/>
          </p:cNvSpPr>
          <p:nvPr>
            <p:ph type="body" idx="1"/>
          </p:nvPr>
        </p:nvSpPr>
        <p:spPr/>
        <p:txBody>
          <a:bodyPr/>
          <a:lstStyle/>
          <a:p>
            <a:r>
              <a:rPr kumimoji="1" lang="en-US" altLang="ja-JP" u="none" dirty="0" smtClean="0">
                <a:latin typeface="+mj-ea"/>
                <a:ea typeface="+mj-ea"/>
              </a:rPr>
              <a:t>【</a:t>
            </a:r>
            <a:r>
              <a:rPr kumimoji="1" lang="ja-JP" altLang="en-US" u="none" dirty="0" smtClean="0">
                <a:latin typeface="+mj-ea"/>
                <a:ea typeface="+mj-ea"/>
              </a:rPr>
              <a:t>生徒によるポートフォリオ評価～自己評価シート（例）～</a:t>
            </a:r>
            <a:r>
              <a:rPr kumimoji="1" lang="en-US" altLang="ja-JP" u="none" dirty="0" smtClean="0">
                <a:latin typeface="+mj-ea"/>
                <a:ea typeface="+mj-ea"/>
              </a:rPr>
              <a:t>】</a:t>
            </a:r>
            <a:endParaRPr kumimoji="1" lang="ja-JP" altLang="en-US" u="none" dirty="0" smtClean="0">
              <a:latin typeface="+mj-ea"/>
              <a:ea typeface="+mj-ea"/>
            </a:endParaRPr>
          </a:p>
          <a:p>
            <a:r>
              <a:rPr kumimoji="1" lang="ja-JP" altLang="en-US" u="none" dirty="0" smtClean="0">
                <a:latin typeface="+mj-ea"/>
                <a:ea typeface="+mj-ea"/>
              </a:rPr>
              <a:t>　評価においては、「総合的な探究の時間」をとおして、どのような資質・能力が身に付いたのか、生徒自身が評価することも重要である。そのために、生徒が自分の学びや成長の様子を捉えたり、学習を振り返ったりする機会を適切に設定する必要がある。本研究で作成した自己評価シートは、そうした振り返りの１回ごとの結果を、印刷して紙で蓄積することはもちろん、電子的に蓄積することができるようにした。こうした評価記録の蓄積であるポートフォリオは、生徒自身による身に付いた資質・能力の把握だけでなく、「計画・方向性の確認と修正」、「つまずきの早期発見と対応」、「指導要録・調査書の資料」、「更なる課題の発見」、「グループ内での進行管理」、「大学入試への対応」などといった様々な場面において活用することができる。</a:t>
            </a:r>
          </a:p>
          <a:p>
            <a:r>
              <a:rPr kumimoji="1" lang="ja-JP" altLang="en-US" u="none" dirty="0" smtClean="0">
                <a:latin typeface="+mj-ea"/>
                <a:ea typeface="+mj-ea"/>
              </a:rPr>
              <a:t>　なお、スライドは、生徒の探究活動を評価するためのシステム及び使用方法について示したものである。</a:t>
            </a:r>
            <a:endParaRPr kumimoji="1" lang="ja-JP" altLang="en-US" u="none" dirty="0">
              <a:latin typeface="+mj-ea"/>
              <a:ea typeface="+mj-ea"/>
            </a:endParaRPr>
          </a:p>
        </p:txBody>
      </p:sp>
    </p:spTree>
    <p:extLst>
      <p:ext uri="{BB962C8B-B14F-4D97-AF65-F5344CB8AC3E}">
        <p14:creationId xmlns:p14="http://schemas.microsoft.com/office/powerpoint/2010/main" val="32169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73125" y="846138"/>
            <a:ext cx="5040313" cy="3779837"/>
          </a:xfrm>
        </p:spPr>
      </p:sp>
      <p:sp>
        <p:nvSpPr>
          <p:cNvPr id="3" name="ノート プレースホルダー 2"/>
          <p:cNvSpPr>
            <a:spLocks noGrp="1"/>
          </p:cNvSpPr>
          <p:nvPr>
            <p:ph type="body" idx="1"/>
          </p:nvPr>
        </p:nvSpPr>
        <p:spPr/>
        <p:txBody>
          <a:bodyPr/>
          <a:lstStyle/>
          <a:p>
            <a:r>
              <a:rPr lang="en-US" altLang="ja-JP" u="none" dirty="0">
                <a:solidFill>
                  <a:prstClr val="black"/>
                </a:solidFill>
                <a:latin typeface="ＭＳ ゴシック" panose="020B0609070205080204" pitchFamily="49" charset="-128"/>
                <a:ea typeface="ＭＳ ゴシック" panose="020B0609070205080204" pitchFamily="49" charset="-128"/>
              </a:rPr>
              <a:t>【</a:t>
            </a:r>
            <a:r>
              <a:rPr lang="ja-JP" altLang="en-US" u="none" dirty="0">
                <a:solidFill>
                  <a:prstClr val="black"/>
                </a:solidFill>
                <a:latin typeface="ＭＳ ゴシック" panose="020B0609070205080204" pitchFamily="49" charset="-128"/>
                <a:ea typeface="ＭＳ ゴシック" panose="020B0609070205080204" pitchFamily="49" charset="-128"/>
              </a:rPr>
              <a:t>生徒によるポートフォリオ～他の生徒による評価シート（例）～</a:t>
            </a:r>
            <a:r>
              <a:rPr lang="en-US" altLang="ja-JP" u="none" dirty="0">
                <a:solidFill>
                  <a:prstClr val="black"/>
                </a:solidFill>
                <a:latin typeface="ＭＳ ゴシック" panose="020B0609070205080204" pitchFamily="49" charset="-128"/>
                <a:ea typeface="ＭＳ ゴシック" panose="020B0609070205080204" pitchFamily="49" charset="-128"/>
              </a:rPr>
              <a:t>】</a:t>
            </a:r>
            <a:endParaRPr lang="ja-JP" altLang="en-US" u="none" dirty="0">
              <a:solidFill>
                <a:prstClr val="black"/>
              </a:solidFill>
              <a:latin typeface="ＭＳ ゴシック" panose="020B0609070205080204" pitchFamily="49" charset="-128"/>
              <a:ea typeface="ＭＳ ゴシック" panose="020B0609070205080204" pitchFamily="49" charset="-128"/>
            </a:endParaRPr>
          </a:p>
          <a:p>
            <a:r>
              <a:rPr lang="ja-JP" altLang="en-US" u="none" dirty="0">
                <a:latin typeface="+mj-ea"/>
              </a:rPr>
              <a:t>　</a:t>
            </a:r>
            <a:r>
              <a:rPr lang="ja-JP" altLang="en-US" u="none" dirty="0" smtClean="0">
                <a:latin typeface="+mj-ea"/>
              </a:rPr>
              <a:t>生徒一人につき１台のパソコンがあれば、本研究で作成した自己評価シートの活用は容易であるが、学校の状況によっては生徒一人につき１台のパソコンが使用できない場合がある。そのような場合は、グループ内でお互いに評価する方法もある。本研究で作成した「他の生徒による評価シート」は、グループ内の１名が輪番で、自分を含めて他のメンバー全員を評価し記録することができる。生徒が評価することで、自分のことだけではなく他の生徒が身に付けた資質・能力にも気付くことができる。さらに、教員の評価</a:t>
            </a:r>
            <a:r>
              <a:rPr lang="ja-JP" altLang="en-US" u="none" dirty="0">
                <a:latin typeface="+mj-ea"/>
              </a:rPr>
              <a:t>に対する負担感の軽減や評価を入力するための情報機器不足</a:t>
            </a:r>
            <a:r>
              <a:rPr lang="ja-JP" altLang="en-US" u="none" dirty="0" smtClean="0">
                <a:latin typeface="+mj-ea"/>
              </a:rPr>
              <a:t>にも対応できると</a:t>
            </a:r>
            <a:r>
              <a:rPr lang="ja-JP" altLang="en-US" u="none" dirty="0">
                <a:latin typeface="+mj-ea"/>
              </a:rPr>
              <a:t>考えられる。</a:t>
            </a:r>
            <a:endParaRPr kumimoji="1" lang="ja-JP" altLang="en-US" u="none" dirty="0"/>
          </a:p>
        </p:txBody>
      </p:sp>
    </p:spTree>
    <p:extLst>
      <p:ext uri="{BB962C8B-B14F-4D97-AF65-F5344CB8AC3E}">
        <p14:creationId xmlns:p14="http://schemas.microsoft.com/office/powerpoint/2010/main" val="195048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9840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390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490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59918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22587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91550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38890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95417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8589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196672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7703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237631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6" name="図 37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3149" y="1004884"/>
            <a:ext cx="3711852" cy="5017271"/>
          </a:xfrm>
          <a:prstGeom prst="rect">
            <a:avLst/>
          </a:prstGeom>
          <a:noFill/>
          <a:extLst>
            <a:ext uri="{909E8E84-426E-40DD-AFC4-6F175D3DCCD1}">
              <a14:hiddenFill xmlns:a14="http://schemas.microsoft.com/office/drawing/2010/main">
                <a:solidFill>
                  <a:srgbClr val="FFFFFF"/>
                </a:solidFill>
              </a14:hiddenFill>
            </a:ext>
          </a:extLst>
        </p:spPr>
      </p:pic>
      <p:grpSp>
        <p:nvGrpSpPr>
          <p:cNvPr id="22" name="グループ化 21"/>
          <p:cNvGrpSpPr/>
          <p:nvPr/>
        </p:nvGrpSpPr>
        <p:grpSpPr>
          <a:xfrm>
            <a:off x="111224" y="4415954"/>
            <a:ext cx="3759198" cy="2272306"/>
            <a:chOff x="111224" y="4137659"/>
            <a:chExt cx="3759198" cy="2272306"/>
          </a:xfrm>
        </p:grpSpPr>
        <p:pic>
          <p:nvPicPr>
            <p:cNvPr id="23" name="図 22"/>
            <p:cNvPicPr>
              <a:picLocks noChangeAspect="1"/>
            </p:cNvPicPr>
            <p:nvPr/>
          </p:nvPicPr>
          <p:blipFill rotWithShape="1">
            <a:blip r:embed="rId4"/>
            <a:srcRect l="61" t="80577" r="59531" b="8665"/>
            <a:stretch/>
          </p:blipFill>
          <p:spPr>
            <a:xfrm>
              <a:off x="143384" y="5814059"/>
              <a:ext cx="3694878" cy="553079"/>
            </a:xfrm>
            <a:prstGeom prst="rect">
              <a:avLst/>
            </a:prstGeom>
          </p:spPr>
        </p:pic>
        <p:sp>
          <p:nvSpPr>
            <p:cNvPr id="3" name="正方形/長方形 2"/>
            <p:cNvSpPr/>
            <p:nvPr/>
          </p:nvSpPr>
          <p:spPr>
            <a:xfrm>
              <a:off x="111224" y="4137659"/>
              <a:ext cx="3759198" cy="22723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pic>
          <p:nvPicPr>
            <p:cNvPr id="18" name="図 17"/>
            <p:cNvPicPr>
              <a:picLocks noChangeAspect="1"/>
            </p:cNvPicPr>
            <p:nvPr/>
          </p:nvPicPr>
          <p:blipFill rotWithShape="1">
            <a:blip r:embed="rId4"/>
            <a:srcRect l="60" t="29462" r="59532" b="38071"/>
            <a:stretch/>
          </p:blipFill>
          <p:spPr>
            <a:xfrm>
              <a:off x="143384" y="4149520"/>
              <a:ext cx="3694878" cy="1669143"/>
            </a:xfrm>
            <a:prstGeom prst="rect">
              <a:avLst/>
            </a:prstGeom>
          </p:spPr>
        </p:pic>
      </p:grpSp>
      <p:pic>
        <p:nvPicPr>
          <p:cNvPr id="15" name="図 14"/>
          <p:cNvPicPr>
            <a:picLocks noChangeAspect="1"/>
          </p:cNvPicPr>
          <p:nvPr/>
        </p:nvPicPr>
        <p:blipFill rotWithShape="1">
          <a:blip r:embed="rId5"/>
          <a:srcRect l="98" t="29043" r="30703" b="8191"/>
          <a:stretch/>
        </p:blipFill>
        <p:spPr>
          <a:xfrm>
            <a:off x="62294" y="1125570"/>
            <a:ext cx="5129213" cy="3050205"/>
          </a:xfrm>
          <a:prstGeom prst="rect">
            <a:avLst/>
          </a:prstGeom>
          <a:ln w="12700">
            <a:solidFill>
              <a:schemeClr val="tx1"/>
            </a:solidFill>
          </a:ln>
        </p:spPr>
      </p:pic>
      <p:sp>
        <p:nvSpPr>
          <p:cNvPr id="11" name="テキスト ボックス 10"/>
          <p:cNvSpPr txBox="1"/>
          <p:nvPr/>
        </p:nvSpPr>
        <p:spPr>
          <a:xfrm>
            <a:off x="111225" y="859948"/>
            <a:ext cx="1260281" cy="291170"/>
          </a:xfrm>
          <a:prstGeom prst="rect">
            <a:avLst/>
          </a:prstGeom>
          <a:noFill/>
        </p:spPr>
        <p:txBody>
          <a:bodyPr wrap="none" rtlCol="0">
            <a:spAutoFit/>
          </a:bodyPr>
          <a:lstStyle/>
          <a:p>
            <a:r>
              <a:rPr lang="ja-JP" altLang="en-US" sz="1292" dirty="0" smtClean="0"/>
              <a:t>自己評価シート</a:t>
            </a:r>
            <a:endParaRPr lang="ja-JP" altLang="en-US" sz="1292" dirty="0"/>
          </a:p>
        </p:txBody>
      </p:sp>
      <p:sp>
        <p:nvSpPr>
          <p:cNvPr id="12" name="テキスト ボックス 11"/>
          <p:cNvSpPr txBox="1"/>
          <p:nvPr/>
        </p:nvSpPr>
        <p:spPr>
          <a:xfrm>
            <a:off x="6778281" y="771778"/>
            <a:ext cx="1077539" cy="291170"/>
          </a:xfrm>
          <a:prstGeom prst="rect">
            <a:avLst/>
          </a:prstGeom>
          <a:noFill/>
        </p:spPr>
        <p:txBody>
          <a:bodyPr wrap="none" rtlCol="0">
            <a:spAutoFit/>
          </a:bodyPr>
          <a:lstStyle/>
          <a:p>
            <a:r>
              <a:rPr lang="ja-JP" altLang="en-US" sz="1292" dirty="0"/>
              <a:t>印刷イメージ</a:t>
            </a:r>
          </a:p>
        </p:txBody>
      </p:sp>
      <p:sp>
        <p:nvSpPr>
          <p:cNvPr id="13" name="四角形吹き出し 12"/>
          <p:cNvSpPr/>
          <p:nvPr/>
        </p:nvSpPr>
        <p:spPr>
          <a:xfrm>
            <a:off x="4422116" y="971671"/>
            <a:ext cx="1078374" cy="1245293"/>
          </a:xfrm>
          <a:prstGeom prst="wedgeRectCallout">
            <a:avLst>
              <a:gd name="adj1" fmla="val -65326"/>
              <a:gd name="adj2" fmla="val 41078"/>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292" dirty="0">
                <a:latin typeface="ＭＳ ゴシック" panose="020B0609070205080204" pitchFamily="49" charset="-128"/>
                <a:ea typeface="ＭＳ ゴシック" panose="020B0609070205080204" pitchFamily="49" charset="-128"/>
              </a:rPr>
              <a:t>目標に対応する言葉を選ぶと評価項目が変更されます。</a:t>
            </a:r>
          </a:p>
        </p:txBody>
      </p:sp>
      <p:sp>
        <p:nvSpPr>
          <p:cNvPr id="14" name="円/楕円 13"/>
          <p:cNvSpPr/>
          <p:nvPr/>
        </p:nvSpPr>
        <p:spPr>
          <a:xfrm>
            <a:off x="5527270" y="3933941"/>
            <a:ext cx="3452607" cy="84406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cxnSp>
        <p:nvCxnSpPr>
          <p:cNvPr id="16" name="直線矢印コネクタ 15"/>
          <p:cNvCxnSpPr/>
          <p:nvPr/>
        </p:nvCxnSpPr>
        <p:spPr>
          <a:xfrm>
            <a:off x="5363148" y="2216963"/>
            <a:ext cx="1334637" cy="1842024"/>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19" name="角丸四角形 18"/>
          <p:cNvSpPr/>
          <p:nvPr/>
        </p:nvSpPr>
        <p:spPr>
          <a:xfrm>
            <a:off x="3649675" y="5922765"/>
            <a:ext cx="5334936" cy="871972"/>
          </a:xfrm>
          <a:prstGeom prst="roundRect">
            <a:avLst>
              <a:gd name="adj" fmla="val 50000"/>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77" dirty="0" smtClean="0">
                <a:solidFill>
                  <a:schemeClr val="tx1"/>
                </a:solidFill>
                <a:latin typeface="ＭＳ ゴシック" panose="020B0609070205080204" pitchFamily="49" charset="-128"/>
                <a:ea typeface="ＭＳ ゴシック" panose="020B0609070205080204" pitchFamily="49" charset="-128"/>
              </a:rPr>
              <a:t>個人で評価するにふさわしい場合、自己評価シートを利用することで、１つ</a:t>
            </a:r>
            <a:r>
              <a:rPr lang="ja-JP" altLang="en-US" sz="1477" dirty="0">
                <a:solidFill>
                  <a:schemeClr val="tx1"/>
                </a:solidFill>
                <a:latin typeface="ＭＳ ゴシック" panose="020B0609070205080204" pitchFamily="49" charset="-128"/>
                <a:ea typeface="ＭＳ ゴシック" panose="020B0609070205080204" pitchFamily="49" charset="-128"/>
              </a:rPr>
              <a:t>のファイルに記録を</a:t>
            </a:r>
            <a:r>
              <a:rPr lang="ja-JP" altLang="en-US" sz="1477" dirty="0" smtClean="0">
                <a:solidFill>
                  <a:schemeClr val="tx1"/>
                </a:solidFill>
                <a:latin typeface="ＭＳ ゴシック" panose="020B0609070205080204" pitchFamily="49" charset="-128"/>
                <a:ea typeface="ＭＳ ゴシック" panose="020B0609070205080204" pitchFamily="49" charset="-128"/>
              </a:rPr>
              <a:t>まとめ、記入した生徒の活動を確認</a:t>
            </a:r>
            <a:r>
              <a:rPr lang="ja-JP" altLang="en-US" sz="1477" dirty="0">
                <a:solidFill>
                  <a:schemeClr val="tx1"/>
                </a:solidFill>
                <a:latin typeface="ＭＳ ゴシック" panose="020B0609070205080204" pitchFamily="49" charset="-128"/>
                <a:ea typeface="ＭＳ ゴシック" panose="020B0609070205080204" pitchFamily="49" charset="-128"/>
              </a:rPr>
              <a:t>できます。</a:t>
            </a:r>
          </a:p>
        </p:txBody>
      </p:sp>
      <p:sp>
        <p:nvSpPr>
          <p:cNvPr id="17" name="正方形/長方形 16"/>
          <p:cNvSpPr/>
          <p:nvPr/>
        </p:nvSpPr>
        <p:spPr>
          <a:xfrm>
            <a:off x="224457" y="3757368"/>
            <a:ext cx="407706" cy="369282"/>
          </a:xfrm>
          <a:prstGeom prst="rect">
            <a:avLst/>
          </a:prstGeom>
          <a:noFill/>
        </p:spPr>
        <p:txBody>
          <a:bodyPr wrap="none" lIns="84406" tIns="42203" rIns="84406" bIns="42203">
            <a:spAutoFit/>
          </a:bodyPr>
          <a:lstStyle/>
          <a:p>
            <a:pPr algn="ctr"/>
            <a:r>
              <a:rPr lang="ja-JP" altLang="en-US" sz="1846" dirty="0">
                <a:ln w="0"/>
                <a:effectLst>
                  <a:outerShdw blurRad="38100" dist="19050" dir="2700000" algn="tl" rotWithShape="0">
                    <a:schemeClr val="dk1">
                      <a:alpha val="40000"/>
                    </a:schemeClr>
                  </a:outerShdw>
                </a:effectLst>
              </a:rPr>
              <a:t>②</a:t>
            </a:r>
          </a:p>
        </p:txBody>
      </p:sp>
      <p:sp>
        <p:nvSpPr>
          <p:cNvPr id="21" name="円/楕円 20"/>
          <p:cNvSpPr/>
          <p:nvPr/>
        </p:nvSpPr>
        <p:spPr>
          <a:xfrm>
            <a:off x="1562985" y="3933941"/>
            <a:ext cx="950316" cy="35645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4" name="正方形/長方形 3"/>
          <p:cNvSpPr/>
          <p:nvPr/>
        </p:nvSpPr>
        <p:spPr>
          <a:xfrm>
            <a:off x="1292151" y="3735048"/>
            <a:ext cx="407706" cy="369282"/>
          </a:xfrm>
          <a:prstGeom prst="rect">
            <a:avLst/>
          </a:prstGeom>
          <a:noFill/>
        </p:spPr>
        <p:txBody>
          <a:bodyPr wrap="none" lIns="84406" tIns="42203" rIns="84406" bIns="42203">
            <a:spAutoFit/>
          </a:bodyPr>
          <a:lstStyle/>
          <a:p>
            <a:pPr algn="ctr"/>
            <a:r>
              <a:rPr lang="ja-JP" altLang="en-US" sz="1846" dirty="0">
                <a:ln w="0"/>
                <a:effectLst>
                  <a:outerShdw blurRad="38100" dist="19050" dir="2700000" algn="tl" rotWithShape="0">
                    <a:schemeClr val="dk1">
                      <a:alpha val="40000"/>
                    </a:schemeClr>
                  </a:outerShdw>
                </a:effectLst>
              </a:rPr>
              <a:t>①</a:t>
            </a:r>
          </a:p>
        </p:txBody>
      </p:sp>
      <p:sp>
        <p:nvSpPr>
          <p:cNvPr id="2" name="正方形/長方形 1"/>
          <p:cNvSpPr/>
          <p:nvPr/>
        </p:nvSpPr>
        <p:spPr>
          <a:xfrm>
            <a:off x="1484115" y="2766015"/>
            <a:ext cx="3515532" cy="9133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2" dirty="0">
                <a:latin typeface="ＭＳ ゴシック" panose="020B0609070205080204" pitchFamily="49" charset="-128"/>
                <a:ea typeface="ＭＳ ゴシック" panose="020B0609070205080204" pitchFamily="49" charset="-128"/>
              </a:rPr>
              <a:t>「保存」ボタンをクリックすると</a:t>
            </a:r>
            <a:endParaRPr lang="en-US" altLang="ja-JP" sz="1292" dirty="0">
              <a:latin typeface="ＭＳ ゴシック" panose="020B0609070205080204" pitchFamily="49" charset="-128"/>
              <a:ea typeface="ＭＳ ゴシック" panose="020B0609070205080204" pitchFamily="49" charset="-128"/>
            </a:endParaRPr>
          </a:p>
          <a:p>
            <a:r>
              <a:rPr lang="ja-JP" altLang="en-US" sz="1292" dirty="0">
                <a:latin typeface="ＭＳ ゴシック" panose="020B0609070205080204" pitchFamily="49" charset="-128"/>
                <a:ea typeface="ＭＳ ゴシック" panose="020B0609070205080204" pitchFamily="49" charset="-128"/>
              </a:rPr>
              <a:t>①作業したシートが複製されます。</a:t>
            </a:r>
            <a:endParaRPr lang="en-US" altLang="ja-JP" sz="1292" dirty="0">
              <a:latin typeface="ＭＳ ゴシック" panose="020B0609070205080204" pitchFamily="49" charset="-128"/>
              <a:ea typeface="ＭＳ ゴシック" panose="020B0609070205080204" pitchFamily="49" charset="-128"/>
            </a:endParaRPr>
          </a:p>
          <a:p>
            <a:r>
              <a:rPr lang="ja-JP" altLang="en-US" sz="1292" dirty="0">
                <a:latin typeface="ＭＳ ゴシック" panose="020B0609070205080204" pitchFamily="49" charset="-128"/>
                <a:ea typeface="ＭＳ ゴシック" panose="020B0609070205080204" pitchFamily="49" charset="-128"/>
              </a:rPr>
              <a:t>②振り返り内容が別のシートに蓄積されます。</a:t>
            </a:r>
          </a:p>
        </p:txBody>
      </p:sp>
      <p:sp>
        <p:nvSpPr>
          <p:cNvPr id="5" name="下矢印 4"/>
          <p:cNvSpPr/>
          <p:nvPr/>
        </p:nvSpPr>
        <p:spPr>
          <a:xfrm rot="20963204">
            <a:off x="662772" y="4210796"/>
            <a:ext cx="527736" cy="5230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24" name="円/楕円 23"/>
          <p:cNvSpPr/>
          <p:nvPr/>
        </p:nvSpPr>
        <p:spPr>
          <a:xfrm>
            <a:off x="433891" y="3997547"/>
            <a:ext cx="735958" cy="2125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26" name="テキスト ボックス 25"/>
          <p:cNvSpPr txBox="1"/>
          <p:nvPr/>
        </p:nvSpPr>
        <p:spPr>
          <a:xfrm>
            <a:off x="0" y="-40488"/>
            <a:ext cx="8880416" cy="954107"/>
          </a:xfrm>
          <a:prstGeom prst="rect">
            <a:avLst/>
          </a:prstGeom>
          <a:noFill/>
        </p:spPr>
        <p:txBody>
          <a:bodyPr wrap="square" rtlCol="0">
            <a:spAutoFit/>
          </a:bodyPr>
          <a:lstStyle/>
          <a:p>
            <a:r>
              <a:rPr lang="en-US" altLang="ja-JP" sz="2800" dirty="0" smtClean="0">
                <a:solidFill>
                  <a:prstClr val="black"/>
                </a:solidFill>
                <a:latin typeface="ＭＳ ゴシック" panose="020B0609070205080204" pitchFamily="49" charset="-128"/>
                <a:ea typeface="ＭＳ ゴシック" panose="020B0609070205080204" pitchFamily="49" charset="-128"/>
              </a:rPr>
              <a:t>【</a:t>
            </a:r>
            <a:r>
              <a:rPr lang="ja-JP" altLang="en-US" sz="2800" dirty="0" smtClean="0">
                <a:solidFill>
                  <a:prstClr val="black"/>
                </a:solidFill>
                <a:latin typeface="ＭＳ ゴシック" panose="020B0609070205080204" pitchFamily="49" charset="-128"/>
                <a:ea typeface="ＭＳ ゴシック" panose="020B0609070205080204" pitchFamily="49" charset="-128"/>
              </a:rPr>
              <a:t>生徒によるポートフォリオ</a:t>
            </a:r>
            <a:endParaRPr lang="en-US" altLang="ja-JP" sz="28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2800" dirty="0" smtClean="0">
                <a:solidFill>
                  <a:prstClr val="black"/>
                </a:solidFill>
                <a:latin typeface="ＭＳ ゴシック" panose="020B0609070205080204" pitchFamily="49" charset="-128"/>
                <a:ea typeface="ＭＳ ゴシック" panose="020B0609070205080204" pitchFamily="49" charset="-128"/>
              </a:rPr>
              <a:t>　～自己評価シート（例）～</a:t>
            </a:r>
            <a:r>
              <a:rPr lang="en-US" altLang="ja-JP" sz="2800" dirty="0">
                <a:solidFill>
                  <a:prstClr val="black"/>
                </a:solidFill>
                <a:latin typeface="ＭＳ ゴシック" panose="020B0609070205080204" pitchFamily="49" charset="-128"/>
                <a:ea typeface="ＭＳ ゴシック" panose="020B0609070205080204" pitchFamily="49" charset="-128"/>
              </a:rPr>
              <a:t>】</a:t>
            </a:r>
            <a:endParaRPr lang="ja-JP" altLang="en-US" sz="2800" dirty="0">
              <a:solidFill>
                <a:prstClr val="black"/>
              </a:solidFill>
              <a:latin typeface="ＭＳ ゴシック" panose="020B0609070205080204" pitchFamily="49" charset="-128"/>
              <a:ea typeface="ＭＳ ゴシック" panose="020B0609070205080204" pitchFamily="49" charset="-128"/>
            </a:endParaRPr>
          </a:p>
        </p:txBody>
      </p:sp>
      <p:sp>
        <p:nvSpPr>
          <p:cNvPr id="6" name="スライド番号プレースホルダー 5"/>
          <p:cNvSpPr>
            <a:spLocks noGrp="1"/>
          </p:cNvSpPr>
          <p:nvPr>
            <p:ph type="sldNum" sz="quarter" idx="12"/>
          </p:nvPr>
        </p:nvSpPr>
        <p:spPr>
          <a:xfrm>
            <a:off x="7088583" y="6498240"/>
            <a:ext cx="2057400" cy="365125"/>
          </a:xfrm>
        </p:spPr>
        <p:txBody>
          <a:bodyPr/>
          <a:lstStyle/>
          <a:p>
            <a:fld id="{2ABD4F6D-E658-4974-B811-492294182954}" type="slidenum">
              <a:rPr lang="ja-JP" altLang="en-US" smtClean="0">
                <a:solidFill>
                  <a:prstClr val="black">
                    <a:tint val="75000"/>
                  </a:prstClr>
                </a:solidFill>
              </a:rPr>
              <a:pPr/>
              <a:t>1</a:t>
            </a:fld>
            <a:endParaRPr lang="ja-JP" altLang="en-US" dirty="0">
              <a:solidFill>
                <a:prstClr val="black">
                  <a:tint val="75000"/>
                </a:prstClr>
              </a:solidFill>
            </a:endParaRPr>
          </a:p>
        </p:txBody>
      </p:sp>
    </p:spTree>
    <p:extLst>
      <p:ext uri="{BB962C8B-B14F-4D97-AF65-F5344CB8AC3E}">
        <p14:creationId xmlns:p14="http://schemas.microsoft.com/office/powerpoint/2010/main" val="2409189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図 14"/>
          <p:cNvPicPr>
            <a:picLocks noChangeAspect="1"/>
          </p:cNvPicPr>
          <p:nvPr/>
        </p:nvPicPr>
        <p:blipFill rotWithShape="1">
          <a:blip r:embed="rId3"/>
          <a:srcRect l="61730" t="33092" r="25763" b="8202"/>
          <a:stretch/>
        </p:blipFill>
        <p:spPr>
          <a:xfrm>
            <a:off x="4513384" y="1331078"/>
            <a:ext cx="899471" cy="2824819"/>
          </a:xfrm>
          <a:prstGeom prst="rect">
            <a:avLst/>
          </a:prstGeom>
          <a:ln>
            <a:noFill/>
          </a:ln>
        </p:spPr>
      </p:pic>
      <p:pic>
        <p:nvPicPr>
          <p:cNvPr id="5" name="図 4"/>
          <p:cNvPicPr>
            <a:picLocks noChangeAspect="1"/>
          </p:cNvPicPr>
          <p:nvPr/>
        </p:nvPicPr>
        <p:blipFill rotWithShape="1">
          <a:blip r:embed="rId4"/>
          <a:srcRect l="42950" t="21789" r="6886" b="25726"/>
          <a:stretch/>
        </p:blipFill>
        <p:spPr>
          <a:xfrm>
            <a:off x="4557009" y="4121996"/>
            <a:ext cx="4403153" cy="2590090"/>
          </a:xfrm>
          <a:prstGeom prst="rect">
            <a:avLst/>
          </a:prstGeom>
          <a:ln w="12700">
            <a:solidFill>
              <a:schemeClr val="tx1"/>
            </a:solidFill>
          </a:ln>
        </p:spPr>
      </p:pic>
      <p:pic>
        <p:nvPicPr>
          <p:cNvPr id="20" name="図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258" y="1129341"/>
            <a:ext cx="4331857" cy="5611945"/>
          </a:xfrm>
          <a:prstGeom prst="rect">
            <a:avLst/>
          </a:prstGeom>
          <a:noFill/>
          <a:extLst>
            <a:ext uri="{909E8E84-426E-40DD-AFC4-6F175D3DCCD1}">
              <a14:hiddenFill xmlns:a14="http://schemas.microsoft.com/office/drawing/2010/main">
                <a:solidFill>
                  <a:srgbClr val="FFFFFF"/>
                </a:solidFill>
              </a14:hiddenFill>
            </a:ext>
          </a:extLst>
        </p:spPr>
      </p:pic>
      <p:pic>
        <p:nvPicPr>
          <p:cNvPr id="25" name="図 24"/>
          <p:cNvPicPr>
            <a:picLocks noChangeAspect="1"/>
          </p:cNvPicPr>
          <p:nvPr/>
        </p:nvPicPr>
        <p:blipFill rotWithShape="1">
          <a:blip r:embed="rId6"/>
          <a:srcRect l="2905" t="87947" r="38754" b="8107"/>
          <a:stretch/>
        </p:blipFill>
        <p:spPr>
          <a:xfrm>
            <a:off x="281354" y="6583016"/>
            <a:ext cx="4196862" cy="158270"/>
          </a:xfrm>
          <a:prstGeom prst="rect">
            <a:avLst/>
          </a:prstGeom>
        </p:spPr>
      </p:pic>
      <p:sp>
        <p:nvSpPr>
          <p:cNvPr id="11" name="テキスト ボックス 10"/>
          <p:cNvSpPr txBox="1"/>
          <p:nvPr/>
        </p:nvSpPr>
        <p:spPr>
          <a:xfrm>
            <a:off x="111225" y="840069"/>
            <a:ext cx="2031325" cy="291170"/>
          </a:xfrm>
          <a:prstGeom prst="rect">
            <a:avLst/>
          </a:prstGeom>
          <a:noFill/>
        </p:spPr>
        <p:txBody>
          <a:bodyPr wrap="none" rtlCol="0">
            <a:spAutoFit/>
          </a:bodyPr>
          <a:lstStyle/>
          <a:p>
            <a:r>
              <a:rPr lang="ja-JP" altLang="en-US" sz="1292" dirty="0" smtClean="0"/>
              <a:t>他の生徒による評価シート</a:t>
            </a:r>
            <a:endParaRPr lang="ja-JP" altLang="en-US" sz="1292" dirty="0"/>
          </a:p>
        </p:txBody>
      </p:sp>
      <p:sp>
        <p:nvSpPr>
          <p:cNvPr id="14" name="円/楕円 13"/>
          <p:cNvSpPr/>
          <p:nvPr/>
        </p:nvSpPr>
        <p:spPr>
          <a:xfrm>
            <a:off x="266187" y="3448029"/>
            <a:ext cx="4155928" cy="74254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3" name="正方形/長方形 2"/>
          <p:cNvSpPr/>
          <p:nvPr/>
        </p:nvSpPr>
        <p:spPr>
          <a:xfrm>
            <a:off x="104044" y="1129341"/>
            <a:ext cx="4362448" cy="56237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9" name="角丸四角形 18"/>
          <p:cNvSpPr/>
          <p:nvPr/>
        </p:nvSpPr>
        <p:spPr>
          <a:xfrm>
            <a:off x="5945869" y="921769"/>
            <a:ext cx="3014293" cy="2145254"/>
          </a:xfrm>
          <a:prstGeom prst="roundRect">
            <a:avLst>
              <a:gd name="adj" fmla="val 28749"/>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80000" rIns="0" bIns="180000" rtlCol="0" anchor="ctr"/>
          <a:lstStyle/>
          <a:p>
            <a:r>
              <a:rPr lang="ja-JP" altLang="en-US" sz="1662" dirty="0" smtClean="0">
                <a:solidFill>
                  <a:schemeClr val="tx1"/>
                </a:solidFill>
                <a:latin typeface="ＭＳ ゴシック" panose="020B0609070205080204" pitchFamily="49" charset="-128"/>
                <a:ea typeface="ＭＳ ゴシック" panose="020B0609070205080204" pitchFamily="49" charset="-128"/>
              </a:rPr>
              <a:t>グループ内で評価するにふさわしい場合、「他の生徒による評価シート」を利用することで、グループ内</a:t>
            </a:r>
            <a:r>
              <a:rPr lang="ja-JP" altLang="en-US" sz="1662" dirty="0">
                <a:solidFill>
                  <a:schemeClr val="tx1"/>
                </a:solidFill>
                <a:latin typeface="ＭＳ ゴシック" panose="020B0609070205080204" pitchFamily="49" charset="-128"/>
                <a:ea typeface="ＭＳ ゴシック" panose="020B0609070205080204" pitchFamily="49" charset="-128"/>
              </a:rPr>
              <a:t>での相互評価や</a:t>
            </a:r>
            <a:r>
              <a:rPr lang="ja-JP" altLang="en-US" sz="1662" dirty="0" smtClean="0">
                <a:solidFill>
                  <a:schemeClr val="tx1"/>
                </a:solidFill>
                <a:latin typeface="ＭＳ ゴシック" panose="020B0609070205080204" pitchFamily="49" charset="-128"/>
                <a:ea typeface="ＭＳ ゴシック" panose="020B0609070205080204" pitchFamily="49" charset="-128"/>
              </a:rPr>
              <a:t>記録が蓄積され、</a:t>
            </a:r>
            <a:r>
              <a:rPr lang="ja-JP" altLang="en-US" sz="1662" dirty="0">
                <a:solidFill>
                  <a:schemeClr val="tx1"/>
                </a:solidFill>
                <a:latin typeface="ＭＳ ゴシック" panose="020B0609070205080204" pitchFamily="49" charset="-128"/>
                <a:ea typeface="ＭＳ ゴシック" panose="020B0609070205080204" pitchFamily="49" charset="-128"/>
              </a:rPr>
              <a:t>生徒の活動状況が「見える化」されます。</a:t>
            </a:r>
          </a:p>
        </p:txBody>
      </p:sp>
      <p:sp>
        <p:nvSpPr>
          <p:cNvPr id="17" name="正方形/長方形 16"/>
          <p:cNvSpPr/>
          <p:nvPr/>
        </p:nvSpPr>
        <p:spPr>
          <a:xfrm>
            <a:off x="628660" y="6289492"/>
            <a:ext cx="407706" cy="369282"/>
          </a:xfrm>
          <a:prstGeom prst="rect">
            <a:avLst/>
          </a:prstGeom>
          <a:noFill/>
        </p:spPr>
        <p:txBody>
          <a:bodyPr wrap="none" lIns="84406" tIns="42203" rIns="84406" bIns="42203">
            <a:spAutoFit/>
          </a:bodyPr>
          <a:lstStyle/>
          <a:p>
            <a:pPr algn="ctr"/>
            <a:r>
              <a:rPr lang="ja-JP" altLang="en-US" sz="1846" dirty="0">
                <a:ln w="0"/>
                <a:effectLst>
                  <a:outerShdw blurRad="38100" dist="19050" dir="2700000" algn="tl" rotWithShape="0">
                    <a:schemeClr val="dk1">
                      <a:alpha val="40000"/>
                    </a:schemeClr>
                  </a:outerShdw>
                </a:effectLst>
              </a:rPr>
              <a:t>②</a:t>
            </a:r>
          </a:p>
        </p:txBody>
      </p:sp>
      <p:sp>
        <p:nvSpPr>
          <p:cNvPr id="21" name="円/楕円 20"/>
          <p:cNvSpPr/>
          <p:nvPr/>
        </p:nvSpPr>
        <p:spPr>
          <a:xfrm>
            <a:off x="1871927" y="6466065"/>
            <a:ext cx="797261" cy="35645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4" name="正方形/長方形 3"/>
          <p:cNvSpPr/>
          <p:nvPr/>
        </p:nvSpPr>
        <p:spPr>
          <a:xfrm>
            <a:off x="1696353" y="6267172"/>
            <a:ext cx="407706" cy="369282"/>
          </a:xfrm>
          <a:prstGeom prst="rect">
            <a:avLst/>
          </a:prstGeom>
          <a:noFill/>
        </p:spPr>
        <p:txBody>
          <a:bodyPr wrap="none" lIns="84406" tIns="42203" rIns="84406" bIns="42203">
            <a:spAutoFit/>
          </a:bodyPr>
          <a:lstStyle/>
          <a:p>
            <a:pPr algn="ctr"/>
            <a:r>
              <a:rPr lang="ja-JP" altLang="en-US" sz="1846" dirty="0">
                <a:ln w="0"/>
                <a:effectLst>
                  <a:outerShdw blurRad="38100" dist="19050" dir="2700000" algn="tl" rotWithShape="0">
                    <a:schemeClr val="dk1">
                      <a:alpha val="40000"/>
                    </a:schemeClr>
                  </a:outerShdw>
                </a:effectLst>
              </a:rPr>
              <a:t>①</a:t>
            </a:r>
          </a:p>
        </p:txBody>
      </p:sp>
      <p:sp>
        <p:nvSpPr>
          <p:cNvPr id="2" name="正方形/長方形 1"/>
          <p:cNvSpPr/>
          <p:nvPr/>
        </p:nvSpPr>
        <p:spPr>
          <a:xfrm>
            <a:off x="5660362" y="3195340"/>
            <a:ext cx="2848698" cy="8047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92" dirty="0">
                <a:latin typeface="ＭＳ ゴシック" panose="020B0609070205080204" pitchFamily="49" charset="-128"/>
                <a:ea typeface="ＭＳ ゴシック" panose="020B0609070205080204" pitchFamily="49" charset="-128"/>
              </a:rPr>
              <a:t>「保存」ボタンをクリックすると</a:t>
            </a:r>
            <a:endParaRPr lang="en-US" altLang="ja-JP" sz="1292" dirty="0">
              <a:latin typeface="ＭＳ ゴシック" panose="020B0609070205080204" pitchFamily="49" charset="-128"/>
              <a:ea typeface="ＭＳ ゴシック" panose="020B0609070205080204" pitchFamily="49" charset="-128"/>
            </a:endParaRPr>
          </a:p>
          <a:p>
            <a:r>
              <a:rPr lang="ja-JP" altLang="en-US" sz="1292" dirty="0">
                <a:latin typeface="ＭＳ ゴシック" panose="020B0609070205080204" pitchFamily="49" charset="-128"/>
                <a:ea typeface="ＭＳ ゴシック" panose="020B0609070205080204" pitchFamily="49" charset="-128"/>
              </a:rPr>
              <a:t>①作業したシートが複製されます。</a:t>
            </a:r>
            <a:endParaRPr lang="en-US" altLang="ja-JP" sz="1292" dirty="0">
              <a:latin typeface="ＭＳ ゴシック" panose="020B0609070205080204" pitchFamily="49" charset="-128"/>
              <a:ea typeface="ＭＳ ゴシック" panose="020B0609070205080204" pitchFamily="49" charset="-128"/>
            </a:endParaRPr>
          </a:p>
          <a:p>
            <a:r>
              <a:rPr lang="ja-JP" altLang="en-US" sz="1292" dirty="0">
                <a:latin typeface="ＭＳ ゴシック" panose="020B0609070205080204" pitchFamily="49" charset="-128"/>
                <a:ea typeface="ＭＳ ゴシック" panose="020B0609070205080204" pitchFamily="49" charset="-128"/>
              </a:rPr>
              <a:t>②振り返り内容が別のシートに蓄積</a:t>
            </a:r>
            <a:endParaRPr lang="en-US" altLang="ja-JP" sz="1292" dirty="0">
              <a:latin typeface="ＭＳ ゴシック" panose="020B0609070205080204" pitchFamily="49" charset="-128"/>
              <a:ea typeface="ＭＳ ゴシック" panose="020B0609070205080204" pitchFamily="49" charset="-128"/>
            </a:endParaRPr>
          </a:p>
          <a:p>
            <a:r>
              <a:rPr lang="ja-JP" altLang="en-US" sz="1292" dirty="0">
                <a:latin typeface="ＭＳ ゴシック" panose="020B0609070205080204" pitchFamily="49" charset="-128"/>
                <a:ea typeface="ＭＳ ゴシック" panose="020B0609070205080204" pitchFamily="49" charset="-128"/>
              </a:rPr>
              <a:t>　されます。</a:t>
            </a:r>
          </a:p>
        </p:txBody>
      </p:sp>
      <p:sp>
        <p:nvSpPr>
          <p:cNvPr id="24" name="円/楕円 23"/>
          <p:cNvSpPr/>
          <p:nvPr/>
        </p:nvSpPr>
        <p:spPr>
          <a:xfrm>
            <a:off x="776175" y="6529671"/>
            <a:ext cx="735958" cy="21254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3" name="四角形吹き出し 12"/>
          <p:cNvSpPr/>
          <p:nvPr/>
        </p:nvSpPr>
        <p:spPr>
          <a:xfrm>
            <a:off x="4572000" y="1151368"/>
            <a:ext cx="1268361" cy="1254666"/>
          </a:xfrm>
          <a:prstGeom prst="wedgeRectCallout">
            <a:avLst>
              <a:gd name="adj1" fmla="val -74893"/>
              <a:gd name="adj2" fmla="val -4821"/>
            </a:avLst>
          </a:prstGeom>
        </p:spPr>
        <p:style>
          <a:lnRef idx="2">
            <a:schemeClr val="accent6"/>
          </a:lnRef>
          <a:fillRef idx="1">
            <a:schemeClr val="lt1"/>
          </a:fillRef>
          <a:effectRef idx="0">
            <a:schemeClr val="accent6"/>
          </a:effectRef>
          <a:fontRef idx="minor">
            <a:schemeClr val="dk1"/>
          </a:fontRef>
        </p:style>
        <p:txBody>
          <a:bodyPr rtlCol="0" anchor="ctr"/>
          <a:lstStyle/>
          <a:p>
            <a:r>
              <a:rPr lang="ja-JP" altLang="en-US" sz="1292" dirty="0">
                <a:latin typeface="ＭＳ ゴシック" panose="020B0609070205080204" pitchFamily="49" charset="-128"/>
                <a:ea typeface="ＭＳ ゴシック" panose="020B0609070205080204" pitchFamily="49" charset="-128"/>
              </a:rPr>
              <a:t>目標に対応する言葉を選ぶと評価項目が変更されます。</a:t>
            </a:r>
          </a:p>
        </p:txBody>
      </p:sp>
      <p:cxnSp>
        <p:nvCxnSpPr>
          <p:cNvPr id="16" name="直線矢印コネクタ 15"/>
          <p:cNvCxnSpPr>
            <a:endCxn id="14" idx="7"/>
          </p:cNvCxnSpPr>
          <p:nvPr/>
        </p:nvCxnSpPr>
        <p:spPr>
          <a:xfrm flipH="1">
            <a:off x="3813493" y="2331107"/>
            <a:ext cx="854855" cy="1225665"/>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
        <p:nvSpPr>
          <p:cNvPr id="37" name="曲折矢印 36"/>
          <p:cNvSpPr/>
          <p:nvPr/>
        </p:nvSpPr>
        <p:spPr>
          <a:xfrm>
            <a:off x="1036118" y="5156077"/>
            <a:ext cx="3585336" cy="126881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23" name="テキスト ボックス 22"/>
          <p:cNvSpPr txBox="1"/>
          <p:nvPr/>
        </p:nvSpPr>
        <p:spPr>
          <a:xfrm>
            <a:off x="-29980" y="-40488"/>
            <a:ext cx="9173980" cy="954107"/>
          </a:xfrm>
          <a:prstGeom prst="rect">
            <a:avLst/>
          </a:prstGeom>
          <a:noFill/>
        </p:spPr>
        <p:txBody>
          <a:bodyPr wrap="square" rtlCol="0">
            <a:spAutoFit/>
          </a:bodyPr>
          <a:lstStyle/>
          <a:p>
            <a:r>
              <a:rPr lang="en-US" altLang="ja-JP" sz="2800" dirty="0" smtClean="0">
                <a:solidFill>
                  <a:prstClr val="black"/>
                </a:solidFill>
                <a:latin typeface="ＭＳ ゴシック" panose="020B0609070205080204" pitchFamily="49" charset="-128"/>
                <a:ea typeface="ＭＳ ゴシック" panose="020B0609070205080204" pitchFamily="49" charset="-128"/>
              </a:rPr>
              <a:t>【</a:t>
            </a:r>
            <a:r>
              <a:rPr lang="ja-JP" altLang="en-US" sz="2800" dirty="0" smtClean="0">
                <a:solidFill>
                  <a:prstClr val="black"/>
                </a:solidFill>
                <a:latin typeface="ＭＳ ゴシック" panose="020B0609070205080204" pitchFamily="49" charset="-128"/>
                <a:ea typeface="ＭＳ ゴシック" panose="020B0609070205080204" pitchFamily="49" charset="-128"/>
              </a:rPr>
              <a:t>生徒によるポートフォリオ</a:t>
            </a:r>
            <a:endParaRPr lang="en-US" altLang="ja-JP" sz="28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2800" dirty="0" smtClean="0">
                <a:solidFill>
                  <a:prstClr val="black"/>
                </a:solidFill>
                <a:latin typeface="ＭＳ ゴシック" panose="020B0609070205080204" pitchFamily="49" charset="-128"/>
                <a:ea typeface="ＭＳ ゴシック" panose="020B0609070205080204" pitchFamily="49" charset="-128"/>
              </a:rPr>
              <a:t>　～他の生徒による評価シート（例）～</a:t>
            </a:r>
            <a:r>
              <a:rPr lang="en-US" altLang="ja-JP" sz="2800" dirty="0">
                <a:solidFill>
                  <a:prstClr val="black"/>
                </a:solidFill>
                <a:latin typeface="ＭＳ ゴシック" panose="020B0609070205080204" pitchFamily="49" charset="-128"/>
                <a:ea typeface="ＭＳ ゴシック" panose="020B0609070205080204" pitchFamily="49" charset="-128"/>
              </a:rPr>
              <a:t>】</a:t>
            </a:r>
            <a:endParaRPr lang="ja-JP" altLang="en-US" sz="2800" dirty="0">
              <a:solidFill>
                <a:prstClr val="black"/>
              </a:solidFill>
              <a:latin typeface="ＭＳ ゴシック" panose="020B0609070205080204" pitchFamily="49" charset="-128"/>
              <a:ea typeface="ＭＳ ゴシック" panose="020B0609070205080204" pitchFamily="49" charset="-128"/>
            </a:endParaRPr>
          </a:p>
        </p:txBody>
      </p:sp>
      <p:cxnSp>
        <p:nvCxnSpPr>
          <p:cNvPr id="8" name="直線コネクタ 7"/>
          <p:cNvCxnSpPr/>
          <p:nvPr/>
        </p:nvCxnSpPr>
        <p:spPr>
          <a:xfrm>
            <a:off x="2252663" y="4258916"/>
            <a:ext cx="0" cy="8640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 name="四角形吹き出し 8"/>
          <p:cNvSpPr/>
          <p:nvPr/>
        </p:nvSpPr>
        <p:spPr>
          <a:xfrm>
            <a:off x="2326770" y="4707278"/>
            <a:ext cx="1871850" cy="541765"/>
          </a:xfrm>
          <a:prstGeom prst="wedgeRectCallout">
            <a:avLst>
              <a:gd name="adj1" fmla="val -6772"/>
              <a:gd name="adj2" fmla="val -85464"/>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花子さんは自分とグループの他のメンバーを評価する</a:t>
            </a:r>
            <a:endParaRPr kumimoji="1" lang="ja-JP" altLang="en-US" sz="1100" dirty="0">
              <a:solidFill>
                <a:schemeClr val="tx1"/>
              </a:solidFill>
            </a:endParaRPr>
          </a:p>
        </p:txBody>
      </p:sp>
      <p:sp>
        <p:nvSpPr>
          <p:cNvPr id="10" name="角丸四角形 9"/>
          <p:cNvSpPr/>
          <p:nvPr/>
        </p:nvSpPr>
        <p:spPr>
          <a:xfrm>
            <a:off x="2252663" y="4380788"/>
            <a:ext cx="1816417" cy="144000"/>
          </a:xfrm>
          <a:prstGeom prst="roundRect">
            <a:avLst/>
          </a:prstGeom>
          <a:no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a:xfrm>
            <a:off x="7135877" y="6419414"/>
            <a:ext cx="2057400" cy="365125"/>
          </a:xfrm>
        </p:spPr>
        <p:txBody>
          <a:bodyPr/>
          <a:lstStyle/>
          <a:p>
            <a:fld id="{2ABD4F6D-E658-4974-B811-492294182954}" type="slidenum">
              <a:rPr lang="ja-JP" altLang="en-US" smtClean="0">
                <a:solidFill>
                  <a:prstClr val="black">
                    <a:tint val="75000"/>
                  </a:prstClr>
                </a:solidFill>
              </a:rPr>
              <a:pPr/>
              <a:t>2</a:t>
            </a:fld>
            <a:endParaRPr lang="ja-JP" altLang="en-US" dirty="0">
              <a:solidFill>
                <a:prstClr val="black">
                  <a:tint val="75000"/>
                </a:prstClr>
              </a:solidFill>
            </a:endParaRPr>
          </a:p>
        </p:txBody>
      </p:sp>
    </p:spTree>
    <p:extLst>
      <p:ext uri="{BB962C8B-B14F-4D97-AF65-F5344CB8AC3E}">
        <p14:creationId xmlns:p14="http://schemas.microsoft.com/office/powerpoint/2010/main" val="1336635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232</Words>
  <Application>Microsoft Office PowerPoint</Application>
  <PresentationFormat>画面に合わせる (4:3)</PresentationFormat>
  <Paragraphs>30</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研究・相談部共通</dc:creator>
  <cp:lastModifiedBy>研究・相談部共通</cp:lastModifiedBy>
  <cp:revision>8</cp:revision>
  <dcterms:created xsi:type="dcterms:W3CDTF">2019-06-06T08:37:38Z</dcterms:created>
  <dcterms:modified xsi:type="dcterms:W3CDTF">2019-06-06T08:46:24Z</dcterms:modified>
</cp:coreProperties>
</file>